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60" r:id="rId3"/>
    <p:sldId id="257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3" r:id="rId15"/>
    <p:sldId id="270" r:id="rId16"/>
    <p:sldId id="272" r:id="rId17"/>
    <p:sldId id="274" r:id="rId18"/>
    <p:sldId id="275" r:id="rId19"/>
    <p:sldId id="276" r:id="rId20"/>
    <p:sldId id="277" r:id="rId21"/>
    <p:sldId id="278" r:id="rId22"/>
    <p:sldId id="279" r:id="rId23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 varScale="1">
        <p:scale>
          <a:sx n="92" d="100"/>
          <a:sy n="92" d="100"/>
        </p:scale>
        <p:origin x="-45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9E2B4E-FD77-4805-A0F5-DFA01F547BB6}" type="doc">
      <dgm:prSet loTypeId="urn:microsoft.com/office/officeart/2005/8/layout/process1" loCatId="process" qsTypeId="urn:microsoft.com/office/officeart/2005/8/quickstyle/simple3" qsCatId="simple" csTypeId="urn:microsoft.com/office/officeart/2005/8/colors/accent1_2" csCatId="accent1" phldr="1"/>
      <dgm:spPr/>
    </dgm:pt>
    <dgm:pt modelId="{5A109AC6-2E2B-448A-A5CE-9C9D33F44130}">
      <dgm:prSet phldrT="[Текст]" custT="1"/>
      <dgm:spPr/>
      <dgm:t>
        <a:bodyPr/>
        <a:lstStyle/>
        <a:p>
          <a:r>
            <a:rPr lang="uk-UA" sz="1200" dirty="0" smtClean="0"/>
            <a:t>1</a:t>
          </a:r>
          <a:r>
            <a:rPr lang="uk-UA" sz="1200" b="1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. Підсумки роботи колективу з впровадження проблеми  </a:t>
          </a:r>
          <a:r>
            <a:rPr lang="uk-UA" sz="1200" b="1" i="1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«Розвиток ключових </a:t>
          </a:r>
          <a:r>
            <a:rPr lang="uk-UA" sz="1200" b="1" i="1" dirty="0" err="1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компетенцій</a:t>
          </a:r>
          <a:r>
            <a:rPr lang="uk-UA" sz="1200" b="1" i="1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 і творчості учнів шляхом створення оптимального освітнього середовища в  умовах  сільської школи»</a:t>
          </a:r>
          <a:endParaRPr lang="uk-UA" sz="1200" b="1" i="1" dirty="0">
            <a:solidFill>
              <a:schemeClr val="tx1">
                <a:lumMod val="85000"/>
                <a:lumOff val="1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5BEF86EF-015F-464B-9CC2-7E8E83409B28}" type="parTrans" cxnId="{24FE062A-D7B8-4E56-97B3-6D9975E718E3}">
      <dgm:prSet/>
      <dgm:spPr/>
      <dgm:t>
        <a:bodyPr/>
        <a:lstStyle/>
        <a:p>
          <a:endParaRPr lang="uk-UA"/>
        </a:p>
      </dgm:t>
    </dgm:pt>
    <dgm:pt modelId="{B6BDB51A-6D70-43E7-8400-A2D01C3ACB3C}" type="sibTrans" cxnId="{24FE062A-D7B8-4E56-97B3-6D9975E718E3}">
      <dgm:prSet/>
      <dgm:spPr/>
      <dgm:t>
        <a:bodyPr/>
        <a:lstStyle/>
        <a:p>
          <a:endParaRPr lang="uk-UA"/>
        </a:p>
      </dgm:t>
    </dgm:pt>
    <dgm:pt modelId="{FC89E23B-0A67-418C-91DE-0B5CC4A504B9}">
      <dgm:prSet phldrT="[Текст]" custT="1"/>
      <dgm:spPr/>
      <dgm:t>
        <a:bodyPr/>
        <a:lstStyle/>
        <a:p>
          <a:r>
            <a:rPr lang="uk-UA" sz="1200" b="1" i="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2</a:t>
          </a:r>
          <a:r>
            <a:rPr lang="uk-UA" sz="1200" b="1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.Про підсумки атестації педагогічних працівників: </a:t>
          </a:r>
          <a:r>
            <a:rPr lang="uk-UA" sz="1200" b="1" dirty="0" err="1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психолого</a:t>
          </a:r>
          <a:r>
            <a:rPr lang="uk-UA" sz="1200" b="1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 – педагогічний вернісаж ідей </a:t>
          </a:r>
          <a:r>
            <a:rPr lang="uk-UA" sz="1200" b="1" i="1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«Від творчості педагога до творчого учня»</a:t>
          </a:r>
          <a:endParaRPr lang="uk-UA" sz="1200" b="1" i="1" dirty="0">
            <a:solidFill>
              <a:schemeClr val="tx1">
                <a:lumMod val="85000"/>
                <a:lumOff val="1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6F165BF1-4CD3-4EE1-889B-2F0B0CFD9CB7}" type="parTrans" cxnId="{F0CA5DB4-3603-4A0F-B38C-DA1A181839A4}">
      <dgm:prSet/>
      <dgm:spPr/>
      <dgm:t>
        <a:bodyPr/>
        <a:lstStyle/>
        <a:p>
          <a:endParaRPr lang="uk-UA"/>
        </a:p>
      </dgm:t>
    </dgm:pt>
    <dgm:pt modelId="{F59A7240-521D-4DF6-859B-AF1A2DC235FB}" type="sibTrans" cxnId="{F0CA5DB4-3603-4A0F-B38C-DA1A181839A4}">
      <dgm:prSet/>
      <dgm:spPr/>
      <dgm:t>
        <a:bodyPr/>
        <a:lstStyle/>
        <a:p>
          <a:endParaRPr lang="uk-UA"/>
        </a:p>
      </dgm:t>
    </dgm:pt>
    <dgm:pt modelId="{17726DE1-9C65-4DBE-AE57-D1F65131D50C}">
      <dgm:prSet phldrT="[Текст]" custT="1"/>
      <dgm:spPr/>
      <dgm:t>
        <a:bodyPr/>
        <a:lstStyle/>
        <a:p>
          <a:r>
            <a:rPr lang="uk-UA" sz="1200" b="1" i="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3.Про підготовку до проведення ДПА у початковій та базовій ланках школі</a:t>
          </a:r>
          <a:r>
            <a:rPr lang="uk-UA" sz="1500" dirty="0" smtClean="0"/>
            <a:t>.</a:t>
          </a:r>
          <a:endParaRPr lang="uk-UA" sz="1500" dirty="0"/>
        </a:p>
      </dgm:t>
    </dgm:pt>
    <dgm:pt modelId="{68E7CA44-7FFB-4BE8-9B8E-EE5F8D26CF44}" type="parTrans" cxnId="{5EFB1036-7FAE-4262-A6F4-74827AF1104F}">
      <dgm:prSet/>
      <dgm:spPr/>
      <dgm:t>
        <a:bodyPr/>
        <a:lstStyle/>
        <a:p>
          <a:endParaRPr lang="uk-UA"/>
        </a:p>
      </dgm:t>
    </dgm:pt>
    <dgm:pt modelId="{B9B44DC7-8A4B-4653-B6ED-C0C7AD6FFFD2}" type="sibTrans" cxnId="{5EFB1036-7FAE-4262-A6F4-74827AF1104F}">
      <dgm:prSet/>
      <dgm:spPr/>
      <dgm:t>
        <a:bodyPr/>
        <a:lstStyle/>
        <a:p>
          <a:endParaRPr lang="uk-UA"/>
        </a:p>
      </dgm:t>
    </dgm:pt>
    <dgm:pt modelId="{74F754ED-22E3-4540-B295-5DCA3BFB3670}">
      <dgm:prSet phldrT="[Текст]" custT="1"/>
      <dgm:spPr/>
      <dgm:t>
        <a:bodyPr/>
        <a:lstStyle/>
        <a:p>
          <a:r>
            <a:rPr lang="uk-UA" sz="1200" b="1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4. Про визначення предмета за вибором для ДПА у 9 класі.</a:t>
          </a:r>
          <a:endParaRPr lang="uk-UA" sz="1200" b="1" dirty="0">
            <a:solidFill>
              <a:schemeClr val="tx1">
                <a:lumMod val="85000"/>
                <a:lumOff val="1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23080515-46C8-44EF-A136-7213C39BB3F5}" type="parTrans" cxnId="{5152050D-8FF7-40A7-A1B5-87810FEE8B33}">
      <dgm:prSet/>
      <dgm:spPr/>
      <dgm:t>
        <a:bodyPr/>
        <a:lstStyle/>
        <a:p>
          <a:endParaRPr lang="uk-UA"/>
        </a:p>
      </dgm:t>
    </dgm:pt>
    <dgm:pt modelId="{359BF044-84CC-4469-A1FD-1A463A01F55B}" type="sibTrans" cxnId="{5152050D-8FF7-40A7-A1B5-87810FEE8B33}">
      <dgm:prSet/>
      <dgm:spPr/>
      <dgm:t>
        <a:bodyPr/>
        <a:lstStyle/>
        <a:p>
          <a:endParaRPr lang="uk-UA"/>
        </a:p>
      </dgm:t>
    </dgm:pt>
    <dgm:pt modelId="{57068EB9-CA92-479F-8DC9-EB44E164703A}">
      <dgm:prSet custT="1"/>
      <dgm:spPr/>
      <dgm:t>
        <a:bodyPr/>
        <a:lstStyle/>
        <a:p>
          <a:r>
            <a:rPr lang="ru-RU" sz="1200" b="1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5</a:t>
          </a:r>
          <a:r>
            <a:rPr lang="uk-UA" sz="1200" b="1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. Про хід виконання рішень педагогічної ради від </a:t>
          </a:r>
          <a:r>
            <a:rPr lang="ru-RU" sz="1200" b="1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10</a:t>
          </a:r>
          <a:r>
            <a:rPr lang="uk-UA" sz="1200" b="1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.0</a:t>
          </a:r>
          <a:r>
            <a:rPr lang="ru-RU" sz="1200" b="1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1</a:t>
          </a:r>
          <a:r>
            <a:rPr lang="uk-UA" sz="1200" b="1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.201</a:t>
          </a:r>
          <a:r>
            <a:rPr lang="ru-RU" sz="1200" b="1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8</a:t>
          </a:r>
          <a:r>
            <a:rPr lang="uk-UA" sz="1200" b="1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 р.</a:t>
          </a:r>
          <a:endParaRPr lang="uk-UA" sz="1200" b="1" dirty="0">
            <a:solidFill>
              <a:schemeClr val="tx1">
                <a:lumMod val="85000"/>
                <a:lumOff val="1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FF9DE516-F26D-4F45-85F9-D8A639EB9284}" type="parTrans" cxnId="{C972CC70-8C18-48A4-942B-39CE6B4228B8}">
      <dgm:prSet/>
      <dgm:spPr/>
      <dgm:t>
        <a:bodyPr/>
        <a:lstStyle/>
        <a:p>
          <a:endParaRPr lang="uk-UA"/>
        </a:p>
      </dgm:t>
    </dgm:pt>
    <dgm:pt modelId="{8490A2E8-4955-4351-8A89-CAFA382D38D2}" type="sibTrans" cxnId="{C972CC70-8C18-48A4-942B-39CE6B4228B8}">
      <dgm:prSet/>
      <dgm:spPr/>
      <dgm:t>
        <a:bodyPr/>
        <a:lstStyle/>
        <a:p>
          <a:endParaRPr lang="uk-UA"/>
        </a:p>
      </dgm:t>
    </dgm:pt>
    <dgm:pt modelId="{68FFDDEA-878D-400D-918D-D1A2190A44BB}" type="pres">
      <dgm:prSet presAssocID="{F29E2B4E-FD77-4805-A0F5-DFA01F547BB6}" presName="Name0" presStyleCnt="0">
        <dgm:presLayoutVars>
          <dgm:dir/>
          <dgm:resizeHandles val="exact"/>
        </dgm:presLayoutVars>
      </dgm:prSet>
      <dgm:spPr/>
    </dgm:pt>
    <dgm:pt modelId="{32D09366-AE04-4BC5-BEEC-A1AC7A5F5695}" type="pres">
      <dgm:prSet presAssocID="{5A109AC6-2E2B-448A-A5CE-9C9D33F44130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B53C9BF-CE3E-449F-933D-7DE7A7713735}" type="pres">
      <dgm:prSet presAssocID="{B6BDB51A-6D70-43E7-8400-A2D01C3ACB3C}" presName="sibTrans" presStyleLbl="sibTrans2D1" presStyleIdx="0" presStyleCnt="4"/>
      <dgm:spPr/>
      <dgm:t>
        <a:bodyPr/>
        <a:lstStyle/>
        <a:p>
          <a:endParaRPr lang="uk-UA"/>
        </a:p>
      </dgm:t>
    </dgm:pt>
    <dgm:pt modelId="{A8932A3A-A8C2-44C4-B67A-9A27827EF3AF}" type="pres">
      <dgm:prSet presAssocID="{B6BDB51A-6D70-43E7-8400-A2D01C3ACB3C}" presName="connectorText" presStyleLbl="sibTrans2D1" presStyleIdx="0" presStyleCnt="4"/>
      <dgm:spPr/>
      <dgm:t>
        <a:bodyPr/>
        <a:lstStyle/>
        <a:p>
          <a:endParaRPr lang="uk-UA"/>
        </a:p>
      </dgm:t>
    </dgm:pt>
    <dgm:pt modelId="{42F773F3-E413-4201-A0B3-7D3F52788F9E}" type="pres">
      <dgm:prSet presAssocID="{FC89E23B-0A67-418C-91DE-0B5CC4A504B9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12DE63A-EBC3-4EF0-B523-FE5BB5E54E8F}" type="pres">
      <dgm:prSet presAssocID="{F59A7240-521D-4DF6-859B-AF1A2DC235FB}" presName="sibTrans" presStyleLbl="sibTrans2D1" presStyleIdx="1" presStyleCnt="4"/>
      <dgm:spPr/>
      <dgm:t>
        <a:bodyPr/>
        <a:lstStyle/>
        <a:p>
          <a:endParaRPr lang="uk-UA"/>
        </a:p>
      </dgm:t>
    </dgm:pt>
    <dgm:pt modelId="{F479CB54-BC73-456A-B1EA-2B94B6261EAC}" type="pres">
      <dgm:prSet presAssocID="{F59A7240-521D-4DF6-859B-AF1A2DC235FB}" presName="connectorText" presStyleLbl="sibTrans2D1" presStyleIdx="1" presStyleCnt="4"/>
      <dgm:spPr/>
      <dgm:t>
        <a:bodyPr/>
        <a:lstStyle/>
        <a:p>
          <a:endParaRPr lang="uk-UA"/>
        </a:p>
      </dgm:t>
    </dgm:pt>
    <dgm:pt modelId="{0C11D262-AB83-49AF-8035-9762179739AA}" type="pres">
      <dgm:prSet presAssocID="{17726DE1-9C65-4DBE-AE57-D1F65131D50C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6C1C638-1456-4BB5-AA41-8E5A1DACB9D0}" type="pres">
      <dgm:prSet presAssocID="{B9B44DC7-8A4B-4653-B6ED-C0C7AD6FFFD2}" presName="sibTrans" presStyleLbl="sibTrans2D1" presStyleIdx="2" presStyleCnt="4"/>
      <dgm:spPr/>
      <dgm:t>
        <a:bodyPr/>
        <a:lstStyle/>
        <a:p>
          <a:endParaRPr lang="uk-UA"/>
        </a:p>
      </dgm:t>
    </dgm:pt>
    <dgm:pt modelId="{99E95C0F-C794-46CD-9E30-9DF3D06DECF1}" type="pres">
      <dgm:prSet presAssocID="{B9B44DC7-8A4B-4653-B6ED-C0C7AD6FFFD2}" presName="connectorText" presStyleLbl="sibTrans2D1" presStyleIdx="2" presStyleCnt="4"/>
      <dgm:spPr/>
      <dgm:t>
        <a:bodyPr/>
        <a:lstStyle/>
        <a:p>
          <a:endParaRPr lang="uk-UA"/>
        </a:p>
      </dgm:t>
    </dgm:pt>
    <dgm:pt modelId="{543BF26F-D9A5-4D1A-A5EC-691E2D44A76B}" type="pres">
      <dgm:prSet presAssocID="{74F754ED-22E3-4540-B295-5DCA3BFB3670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BF58D67-4C3D-4573-9606-F927A8879F4A}" type="pres">
      <dgm:prSet presAssocID="{359BF044-84CC-4469-A1FD-1A463A01F55B}" presName="sibTrans" presStyleLbl="sibTrans2D1" presStyleIdx="3" presStyleCnt="4"/>
      <dgm:spPr/>
      <dgm:t>
        <a:bodyPr/>
        <a:lstStyle/>
        <a:p>
          <a:endParaRPr lang="uk-UA"/>
        </a:p>
      </dgm:t>
    </dgm:pt>
    <dgm:pt modelId="{E040713A-C4FE-4462-B124-A4F9F27A29AA}" type="pres">
      <dgm:prSet presAssocID="{359BF044-84CC-4469-A1FD-1A463A01F55B}" presName="connectorText" presStyleLbl="sibTrans2D1" presStyleIdx="3" presStyleCnt="4"/>
      <dgm:spPr/>
      <dgm:t>
        <a:bodyPr/>
        <a:lstStyle/>
        <a:p>
          <a:endParaRPr lang="uk-UA"/>
        </a:p>
      </dgm:t>
    </dgm:pt>
    <dgm:pt modelId="{21E2553D-80AA-4614-AD9C-6553FF3DAAA9}" type="pres">
      <dgm:prSet presAssocID="{57068EB9-CA92-479F-8DC9-EB44E164703A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F685C7A7-F31F-4A25-98CE-F27263136504}" type="presOf" srcId="{F59A7240-521D-4DF6-859B-AF1A2DC235FB}" destId="{F479CB54-BC73-456A-B1EA-2B94B6261EAC}" srcOrd="1" destOrd="0" presId="urn:microsoft.com/office/officeart/2005/8/layout/process1"/>
    <dgm:cxn modelId="{24FE062A-D7B8-4E56-97B3-6D9975E718E3}" srcId="{F29E2B4E-FD77-4805-A0F5-DFA01F547BB6}" destId="{5A109AC6-2E2B-448A-A5CE-9C9D33F44130}" srcOrd="0" destOrd="0" parTransId="{5BEF86EF-015F-464B-9CC2-7E8E83409B28}" sibTransId="{B6BDB51A-6D70-43E7-8400-A2D01C3ACB3C}"/>
    <dgm:cxn modelId="{5EFB1036-7FAE-4262-A6F4-74827AF1104F}" srcId="{F29E2B4E-FD77-4805-A0F5-DFA01F547BB6}" destId="{17726DE1-9C65-4DBE-AE57-D1F65131D50C}" srcOrd="2" destOrd="0" parTransId="{68E7CA44-7FFB-4BE8-9B8E-EE5F8D26CF44}" sibTransId="{B9B44DC7-8A4B-4653-B6ED-C0C7AD6FFFD2}"/>
    <dgm:cxn modelId="{996571B8-F71B-4AB0-80D2-37270CB320AC}" type="presOf" srcId="{B6BDB51A-6D70-43E7-8400-A2D01C3ACB3C}" destId="{4B53C9BF-CE3E-449F-933D-7DE7A7713735}" srcOrd="0" destOrd="0" presId="urn:microsoft.com/office/officeart/2005/8/layout/process1"/>
    <dgm:cxn modelId="{D4B7126C-CC90-46AA-B5E8-F09284B9D148}" type="presOf" srcId="{B9B44DC7-8A4B-4653-B6ED-C0C7AD6FFFD2}" destId="{D6C1C638-1456-4BB5-AA41-8E5A1DACB9D0}" srcOrd="0" destOrd="0" presId="urn:microsoft.com/office/officeart/2005/8/layout/process1"/>
    <dgm:cxn modelId="{5152050D-8FF7-40A7-A1B5-87810FEE8B33}" srcId="{F29E2B4E-FD77-4805-A0F5-DFA01F547BB6}" destId="{74F754ED-22E3-4540-B295-5DCA3BFB3670}" srcOrd="3" destOrd="0" parTransId="{23080515-46C8-44EF-A136-7213C39BB3F5}" sibTransId="{359BF044-84CC-4469-A1FD-1A463A01F55B}"/>
    <dgm:cxn modelId="{CFB533E0-82E5-4576-B771-D1EB33C8AE27}" type="presOf" srcId="{FC89E23B-0A67-418C-91DE-0B5CC4A504B9}" destId="{42F773F3-E413-4201-A0B3-7D3F52788F9E}" srcOrd="0" destOrd="0" presId="urn:microsoft.com/office/officeart/2005/8/layout/process1"/>
    <dgm:cxn modelId="{B360A901-05C3-4FB4-A164-EEF2FF277DF3}" type="presOf" srcId="{F59A7240-521D-4DF6-859B-AF1A2DC235FB}" destId="{312DE63A-EBC3-4EF0-B523-FE5BB5E54E8F}" srcOrd="0" destOrd="0" presId="urn:microsoft.com/office/officeart/2005/8/layout/process1"/>
    <dgm:cxn modelId="{7D416E2E-F436-4318-B6D5-23A64AA2D9B5}" type="presOf" srcId="{17726DE1-9C65-4DBE-AE57-D1F65131D50C}" destId="{0C11D262-AB83-49AF-8035-9762179739AA}" srcOrd="0" destOrd="0" presId="urn:microsoft.com/office/officeart/2005/8/layout/process1"/>
    <dgm:cxn modelId="{F0CA5DB4-3603-4A0F-B38C-DA1A181839A4}" srcId="{F29E2B4E-FD77-4805-A0F5-DFA01F547BB6}" destId="{FC89E23B-0A67-418C-91DE-0B5CC4A504B9}" srcOrd="1" destOrd="0" parTransId="{6F165BF1-4CD3-4EE1-889B-2F0B0CFD9CB7}" sibTransId="{F59A7240-521D-4DF6-859B-AF1A2DC235FB}"/>
    <dgm:cxn modelId="{66EEB36A-85BF-4FDD-B4CE-CC8F35063CE5}" type="presOf" srcId="{F29E2B4E-FD77-4805-A0F5-DFA01F547BB6}" destId="{68FFDDEA-878D-400D-918D-D1A2190A44BB}" srcOrd="0" destOrd="0" presId="urn:microsoft.com/office/officeart/2005/8/layout/process1"/>
    <dgm:cxn modelId="{000C6D45-4427-4021-9184-CEF07A84DC0D}" type="presOf" srcId="{B6BDB51A-6D70-43E7-8400-A2D01C3ACB3C}" destId="{A8932A3A-A8C2-44C4-B67A-9A27827EF3AF}" srcOrd="1" destOrd="0" presId="urn:microsoft.com/office/officeart/2005/8/layout/process1"/>
    <dgm:cxn modelId="{0C629117-62D8-4B4E-9766-E0A8E4C527A6}" type="presOf" srcId="{57068EB9-CA92-479F-8DC9-EB44E164703A}" destId="{21E2553D-80AA-4614-AD9C-6553FF3DAAA9}" srcOrd="0" destOrd="0" presId="urn:microsoft.com/office/officeart/2005/8/layout/process1"/>
    <dgm:cxn modelId="{7C6182A2-186B-4401-9D34-184C5515F4CF}" type="presOf" srcId="{5A109AC6-2E2B-448A-A5CE-9C9D33F44130}" destId="{32D09366-AE04-4BC5-BEEC-A1AC7A5F5695}" srcOrd="0" destOrd="0" presId="urn:microsoft.com/office/officeart/2005/8/layout/process1"/>
    <dgm:cxn modelId="{BAE8362C-8E99-4F9B-841B-E720C18FD3A2}" type="presOf" srcId="{74F754ED-22E3-4540-B295-5DCA3BFB3670}" destId="{543BF26F-D9A5-4D1A-A5EC-691E2D44A76B}" srcOrd="0" destOrd="0" presId="urn:microsoft.com/office/officeart/2005/8/layout/process1"/>
    <dgm:cxn modelId="{3C85DB1A-CC4A-4D94-831E-598DCFC11B05}" type="presOf" srcId="{B9B44DC7-8A4B-4653-B6ED-C0C7AD6FFFD2}" destId="{99E95C0F-C794-46CD-9E30-9DF3D06DECF1}" srcOrd="1" destOrd="0" presId="urn:microsoft.com/office/officeart/2005/8/layout/process1"/>
    <dgm:cxn modelId="{585B0497-8700-4A6A-88D2-299FEDFE4092}" type="presOf" srcId="{359BF044-84CC-4469-A1FD-1A463A01F55B}" destId="{2BF58D67-4C3D-4573-9606-F927A8879F4A}" srcOrd="0" destOrd="0" presId="urn:microsoft.com/office/officeart/2005/8/layout/process1"/>
    <dgm:cxn modelId="{9F266355-D966-4289-BCBD-FDE82DB90995}" type="presOf" srcId="{359BF044-84CC-4469-A1FD-1A463A01F55B}" destId="{E040713A-C4FE-4462-B124-A4F9F27A29AA}" srcOrd="1" destOrd="0" presId="urn:microsoft.com/office/officeart/2005/8/layout/process1"/>
    <dgm:cxn modelId="{C972CC70-8C18-48A4-942B-39CE6B4228B8}" srcId="{F29E2B4E-FD77-4805-A0F5-DFA01F547BB6}" destId="{57068EB9-CA92-479F-8DC9-EB44E164703A}" srcOrd="4" destOrd="0" parTransId="{FF9DE516-F26D-4F45-85F9-D8A639EB9284}" sibTransId="{8490A2E8-4955-4351-8A89-CAFA382D38D2}"/>
    <dgm:cxn modelId="{6091AC34-00DE-4ABA-85D0-830477E57361}" type="presParOf" srcId="{68FFDDEA-878D-400D-918D-D1A2190A44BB}" destId="{32D09366-AE04-4BC5-BEEC-A1AC7A5F5695}" srcOrd="0" destOrd="0" presId="urn:microsoft.com/office/officeart/2005/8/layout/process1"/>
    <dgm:cxn modelId="{9C1E3DC9-E4D2-4F47-B8CD-972011B37693}" type="presParOf" srcId="{68FFDDEA-878D-400D-918D-D1A2190A44BB}" destId="{4B53C9BF-CE3E-449F-933D-7DE7A7713735}" srcOrd="1" destOrd="0" presId="urn:microsoft.com/office/officeart/2005/8/layout/process1"/>
    <dgm:cxn modelId="{D6912350-B71B-4EB8-961D-D21EC5716E8B}" type="presParOf" srcId="{4B53C9BF-CE3E-449F-933D-7DE7A7713735}" destId="{A8932A3A-A8C2-44C4-B67A-9A27827EF3AF}" srcOrd="0" destOrd="0" presId="urn:microsoft.com/office/officeart/2005/8/layout/process1"/>
    <dgm:cxn modelId="{C2A403C7-7635-452D-9145-CCC5E7D1F2A3}" type="presParOf" srcId="{68FFDDEA-878D-400D-918D-D1A2190A44BB}" destId="{42F773F3-E413-4201-A0B3-7D3F52788F9E}" srcOrd="2" destOrd="0" presId="urn:microsoft.com/office/officeart/2005/8/layout/process1"/>
    <dgm:cxn modelId="{3FEDC77C-C9ED-4513-B1BD-BA0BC0D2A179}" type="presParOf" srcId="{68FFDDEA-878D-400D-918D-D1A2190A44BB}" destId="{312DE63A-EBC3-4EF0-B523-FE5BB5E54E8F}" srcOrd="3" destOrd="0" presId="urn:microsoft.com/office/officeart/2005/8/layout/process1"/>
    <dgm:cxn modelId="{082AE18A-443C-4722-8256-54D94A76DEA7}" type="presParOf" srcId="{312DE63A-EBC3-4EF0-B523-FE5BB5E54E8F}" destId="{F479CB54-BC73-456A-B1EA-2B94B6261EAC}" srcOrd="0" destOrd="0" presId="urn:microsoft.com/office/officeart/2005/8/layout/process1"/>
    <dgm:cxn modelId="{30C018D8-F18D-45F4-A90C-6DC8CC7C2C29}" type="presParOf" srcId="{68FFDDEA-878D-400D-918D-D1A2190A44BB}" destId="{0C11D262-AB83-49AF-8035-9762179739AA}" srcOrd="4" destOrd="0" presId="urn:microsoft.com/office/officeart/2005/8/layout/process1"/>
    <dgm:cxn modelId="{8A3F1EFD-CCD6-40BA-B86A-BB35B276400D}" type="presParOf" srcId="{68FFDDEA-878D-400D-918D-D1A2190A44BB}" destId="{D6C1C638-1456-4BB5-AA41-8E5A1DACB9D0}" srcOrd="5" destOrd="0" presId="urn:microsoft.com/office/officeart/2005/8/layout/process1"/>
    <dgm:cxn modelId="{2D61375F-E08B-406E-A33A-FB1CE0B76576}" type="presParOf" srcId="{D6C1C638-1456-4BB5-AA41-8E5A1DACB9D0}" destId="{99E95C0F-C794-46CD-9E30-9DF3D06DECF1}" srcOrd="0" destOrd="0" presId="urn:microsoft.com/office/officeart/2005/8/layout/process1"/>
    <dgm:cxn modelId="{6036B8FF-423E-41B6-9DA8-C86B2DE272D4}" type="presParOf" srcId="{68FFDDEA-878D-400D-918D-D1A2190A44BB}" destId="{543BF26F-D9A5-4D1A-A5EC-691E2D44A76B}" srcOrd="6" destOrd="0" presId="urn:microsoft.com/office/officeart/2005/8/layout/process1"/>
    <dgm:cxn modelId="{9A67E522-C954-45B4-B003-F8F33A4BDD35}" type="presParOf" srcId="{68FFDDEA-878D-400D-918D-D1A2190A44BB}" destId="{2BF58D67-4C3D-4573-9606-F927A8879F4A}" srcOrd="7" destOrd="0" presId="urn:microsoft.com/office/officeart/2005/8/layout/process1"/>
    <dgm:cxn modelId="{A60BFF4A-9706-4B74-A379-3B5E27D3D5ED}" type="presParOf" srcId="{2BF58D67-4C3D-4573-9606-F927A8879F4A}" destId="{E040713A-C4FE-4462-B124-A4F9F27A29AA}" srcOrd="0" destOrd="0" presId="urn:microsoft.com/office/officeart/2005/8/layout/process1"/>
    <dgm:cxn modelId="{218A14B6-8627-45C7-A50A-0B73D221B895}" type="presParOf" srcId="{68FFDDEA-878D-400D-918D-D1A2190A44BB}" destId="{21E2553D-80AA-4614-AD9C-6553FF3DAAA9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2D09366-AE04-4BC5-BEEC-A1AC7A5F5695}">
      <dsp:nvSpPr>
        <dsp:cNvPr id="0" name=""/>
        <dsp:cNvSpPr/>
      </dsp:nvSpPr>
      <dsp:spPr>
        <a:xfrm>
          <a:off x="4008" y="517630"/>
          <a:ext cx="1242559" cy="30287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/>
            <a:t>1. Підсумки роботи колективу з впровадження проблеми  </a:t>
          </a:r>
          <a:r>
            <a:rPr lang="uk-UA" sz="1200" i="1" kern="1200" dirty="0" smtClean="0"/>
            <a:t>«Розвиток ключових </a:t>
          </a:r>
          <a:r>
            <a:rPr lang="uk-UA" sz="1200" i="1" kern="1200" dirty="0" err="1" smtClean="0"/>
            <a:t>компетенцій</a:t>
          </a:r>
          <a:r>
            <a:rPr lang="uk-UA" sz="1200" i="1" kern="1200" dirty="0" smtClean="0"/>
            <a:t> і творчості учнів шляхом створення оптимального освітнього середовища в  умовах  сільської школи»</a:t>
          </a:r>
          <a:endParaRPr lang="uk-UA" sz="1200" i="1" kern="1200" dirty="0"/>
        </a:p>
      </dsp:txBody>
      <dsp:txXfrm>
        <a:off x="4008" y="517630"/>
        <a:ext cx="1242559" cy="3028739"/>
      </dsp:txXfrm>
    </dsp:sp>
    <dsp:sp modelId="{4B53C9BF-CE3E-449F-933D-7DE7A7713735}">
      <dsp:nvSpPr>
        <dsp:cNvPr id="0" name=""/>
        <dsp:cNvSpPr/>
      </dsp:nvSpPr>
      <dsp:spPr>
        <a:xfrm>
          <a:off x="1370824" y="1877922"/>
          <a:ext cx="263422" cy="30815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100" kern="1200"/>
        </a:p>
      </dsp:txBody>
      <dsp:txXfrm>
        <a:off x="1370824" y="1877922"/>
        <a:ext cx="263422" cy="308154"/>
      </dsp:txXfrm>
    </dsp:sp>
    <dsp:sp modelId="{42F773F3-E413-4201-A0B3-7D3F52788F9E}">
      <dsp:nvSpPr>
        <dsp:cNvPr id="0" name=""/>
        <dsp:cNvSpPr/>
      </dsp:nvSpPr>
      <dsp:spPr>
        <a:xfrm>
          <a:off x="1743592" y="517630"/>
          <a:ext cx="1242559" cy="30287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2.Про підсумки атестації педагогічних працівників: </a:t>
          </a:r>
          <a:r>
            <a:rPr lang="uk-UA" sz="1400" kern="1200" dirty="0" err="1" smtClean="0"/>
            <a:t>психолого</a:t>
          </a:r>
          <a:r>
            <a:rPr lang="uk-UA" sz="1400" kern="1200" dirty="0" smtClean="0"/>
            <a:t> – педагогічний вернісаж ідей </a:t>
          </a:r>
          <a:r>
            <a:rPr lang="uk-UA" sz="1400" b="1" i="1" kern="1200" dirty="0" smtClean="0">
              <a:solidFill>
                <a:srgbClr val="7030A0"/>
              </a:solidFill>
            </a:rPr>
            <a:t>«Від творчості педагога до творчого учня».</a:t>
          </a:r>
          <a:endParaRPr lang="uk-UA" sz="1400" b="1" i="1" kern="1200" dirty="0">
            <a:solidFill>
              <a:srgbClr val="7030A0"/>
            </a:solidFill>
          </a:endParaRPr>
        </a:p>
      </dsp:txBody>
      <dsp:txXfrm>
        <a:off x="1743592" y="517630"/>
        <a:ext cx="1242559" cy="3028739"/>
      </dsp:txXfrm>
    </dsp:sp>
    <dsp:sp modelId="{312DE63A-EBC3-4EF0-B523-FE5BB5E54E8F}">
      <dsp:nvSpPr>
        <dsp:cNvPr id="0" name=""/>
        <dsp:cNvSpPr/>
      </dsp:nvSpPr>
      <dsp:spPr>
        <a:xfrm>
          <a:off x="3110408" y="1877922"/>
          <a:ext cx="263422" cy="30815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100" kern="1200"/>
        </a:p>
      </dsp:txBody>
      <dsp:txXfrm>
        <a:off x="3110408" y="1877922"/>
        <a:ext cx="263422" cy="308154"/>
      </dsp:txXfrm>
    </dsp:sp>
    <dsp:sp modelId="{0C11D262-AB83-49AF-8035-9762179739AA}">
      <dsp:nvSpPr>
        <dsp:cNvPr id="0" name=""/>
        <dsp:cNvSpPr/>
      </dsp:nvSpPr>
      <dsp:spPr>
        <a:xfrm>
          <a:off x="3483176" y="517630"/>
          <a:ext cx="1242559" cy="30287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3.Про підготовку до проведення ДПА у початковій школі.</a:t>
          </a:r>
          <a:endParaRPr lang="uk-UA" sz="1400" kern="1200" dirty="0"/>
        </a:p>
      </dsp:txBody>
      <dsp:txXfrm>
        <a:off x="3483176" y="517630"/>
        <a:ext cx="1242559" cy="3028739"/>
      </dsp:txXfrm>
    </dsp:sp>
    <dsp:sp modelId="{D6C1C638-1456-4BB5-AA41-8E5A1DACB9D0}">
      <dsp:nvSpPr>
        <dsp:cNvPr id="0" name=""/>
        <dsp:cNvSpPr/>
      </dsp:nvSpPr>
      <dsp:spPr>
        <a:xfrm>
          <a:off x="4849991" y="1877922"/>
          <a:ext cx="263422" cy="30815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100" kern="1200"/>
        </a:p>
      </dsp:txBody>
      <dsp:txXfrm>
        <a:off x="4849991" y="1877922"/>
        <a:ext cx="263422" cy="308154"/>
      </dsp:txXfrm>
    </dsp:sp>
    <dsp:sp modelId="{543BF26F-D9A5-4D1A-A5EC-691E2D44A76B}">
      <dsp:nvSpPr>
        <dsp:cNvPr id="0" name=""/>
        <dsp:cNvSpPr/>
      </dsp:nvSpPr>
      <dsp:spPr>
        <a:xfrm>
          <a:off x="5222759" y="517630"/>
          <a:ext cx="1242559" cy="30287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4. Про визначення предмета за вибором для ДПА у 9 класі.</a:t>
          </a:r>
          <a:endParaRPr lang="uk-UA" sz="1400" kern="1200" dirty="0"/>
        </a:p>
      </dsp:txBody>
      <dsp:txXfrm>
        <a:off x="5222759" y="517630"/>
        <a:ext cx="1242559" cy="3028739"/>
      </dsp:txXfrm>
    </dsp:sp>
    <dsp:sp modelId="{2BF58D67-4C3D-4573-9606-F927A8879F4A}">
      <dsp:nvSpPr>
        <dsp:cNvPr id="0" name=""/>
        <dsp:cNvSpPr/>
      </dsp:nvSpPr>
      <dsp:spPr>
        <a:xfrm>
          <a:off x="6589575" y="1877922"/>
          <a:ext cx="263422" cy="30815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100" kern="1200"/>
        </a:p>
      </dsp:txBody>
      <dsp:txXfrm>
        <a:off x="6589575" y="1877922"/>
        <a:ext cx="263422" cy="308154"/>
      </dsp:txXfrm>
    </dsp:sp>
    <dsp:sp modelId="{21E2553D-80AA-4614-AD9C-6553FF3DAAA9}">
      <dsp:nvSpPr>
        <dsp:cNvPr id="0" name=""/>
        <dsp:cNvSpPr/>
      </dsp:nvSpPr>
      <dsp:spPr>
        <a:xfrm>
          <a:off x="6962343" y="517630"/>
          <a:ext cx="1242559" cy="30287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/>
            <a:t>5</a:t>
          </a:r>
          <a:r>
            <a:rPr lang="uk-UA" sz="1400" kern="1200" smtClean="0"/>
            <a:t>. Про хід виконання рішень педагогічної ради від </a:t>
          </a:r>
          <a:r>
            <a:rPr lang="ru-RU" sz="1400" kern="1200" smtClean="0"/>
            <a:t>10</a:t>
          </a:r>
          <a:r>
            <a:rPr lang="uk-UA" sz="1400" kern="1200" smtClean="0"/>
            <a:t>.0</a:t>
          </a:r>
          <a:r>
            <a:rPr lang="ru-RU" sz="1400" kern="1200" smtClean="0"/>
            <a:t>1</a:t>
          </a:r>
          <a:r>
            <a:rPr lang="uk-UA" sz="1400" kern="1200" smtClean="0"/>
            <a:t>.201</a:t>
          </a:r>
          <a:r>
            <a:rPr lang="ru-RU" sz="1400" kern="1200" smtClean="0"/>
            <a:t>8</a:t>
          </a:r>
          <a:r>
            <a:rPr lang="uk-UA" sz="1400" kern="1200" smtClean="0"/>
            <a:t> р.</a:t>
          </a:r>
          <a:endParaRPr lang="uk-UA" sz="1400" kern="1200"/>
        </a:p>
      </dsp:txBody>
      <dsp:txXfrm>
        <a:off x="6962343" y="517630"/>
        <a:ext cx="1242559" cy="30287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C478B-0327-43F6-AF8E-C372FD1AD990}" type="datetimeFigureOut">
              <a:rPr lang="uk-UA" smtClean="0"/>
              <a:pPr/>
              <a:t>13.04.2018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2FB01-D946-4D22-9846-7E52CD47BB9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C478B-0327-43F6-AF8E-C372FD1AD990}" type="datetimeFigureOut">
              <a:rPr lang="uk-UA" smtClean="0"/>
              <a:pPr/>
              <a:t>13.04.2018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2FB01-D946-4D22-9846-7E52CD47BB9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C478B-0327-43F6-AF8E-C372FD1AD990}" type="datetimeFigureOut">
              <a:rPr lang="uk-UA" smtClean="0"/>
              <a:pPr/>
              <a:t>13.04.2018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2FB01-D946-4D22-9846-7E52CD47BB9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C478B-0327-43F6-AF8E-C372FD1AD990}" type="datetimeFigureOut">
              <a:rPr lang="uk-UA" smtClean="0"/>
              <a:pPr/>
              <a:t>13.04.2018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2FB01-D946-4D22-9846-7E52CD47BB9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C478B-0327-43F6-AF8E-C372FD1AD990}" type="datetimeFigureOut">
              <a:rPr lang="uk-UA" smtClean="0"/>
              <a:pPr/>
              <a:t>13.04.2018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2FB01-D946-4D22-9846-7E52CD47BB9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C478B-0327-43F6-AF8E-C372FD1AD990}" type="datetimeFigureOut">
              <a:rPr lang="uk-UA" smtClean="0"/>
              <a:pPr/>
              <a:t>13.04.2018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2FB01-D946-4D22-9846-7E52CD47BB9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C478B-0327-43F6-AF8E-C372FD1AD990}" type="datetimeFigureOut">
              <a:rPr lang="uk-UA" smtClean="0"/>
              <a:pPr/>
              <a:t>13.04.2018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2FB01-D946-4D22-9846-7E52CD47BB9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C478B-0327-43F6-AF8E-C372FD1AD990}" type="datetimeFigureOut">
              <a:rPr lang="uk-UA" smtClean="0"/>
              <a:pPr/>
              <a:t>13.04.2018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2FB01-D946-4D22-9846-7E52CD47BB9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C478B-0327-43F6-AF8E-C372FD1AD990}" type="datetimeFigureOut">
              <a:rPr lang="uk-UA" smtClean="0"/>
              <a:pPr/>
              <a:t>13.04.2018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2FB01-D946-4D22-9846-7E52CD47BB9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C478B-0327-43F6-AF8E-C372FD1AD990}" type="datetimeFigureOut">
              <a:rPr lang="uk-UA" smtClean="0"/>
              <a:pPr/>
              <a:t>13.04.2018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2FB01-D946-4D22-9846-7E52CD47BB9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C478B-0327-43F6-AF8E-C372FD1AD990}" type="datetimeFigureOut">
              <a:rPr lang="uk-UA" smtClean="0"/>
              <a:pPr/>
              <a:t>13.04.2018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2FB01-D946-4D22-9846-7E52CD47BB9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BC478B-0327-43F6-AF8E-C372FD1AD990}" type="datetimeFigureOut">
              <a:rPr lang="uk-UA" smtClean="0"/>
              <a:pPr/>
              <a:t>13.04.2018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A2FB01-D946-4D22-9846-7E52CD47BB9D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diagramData" Target="../diagrams/data1.xml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інструктаж 3 клас\krajobrazowa-t-o-wiosna-232251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4" name="Овал 3"/>
          <p:cNvSpPr/>
          <p:nvPr/>
        </p:nvSpPr>
        <p:spPr>
          <a:xfrm>
            <a:off x="1500166" y="260648"/>
            <a:ext cx="6143668" cy="72008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uk-UA" sz="1400" b="1" i="1" dirty="0" err="1" smtClean="0">
                <a:solidFill>
                  <a:srgbClr val="003300"/>
                </a:solidFill>
                <a:latin typeface="Times New Roman"/>
                <a:ea typeface="Calibri"/>
                <a:cs typeface="Times New Roman"/>
              </a:rPr>
              <a:t>Плющівський</a:t>
            </a:r>
            <a:r>
              <a:rPr lang="uk-UA" sz="1400" b="1" i="1" dirty="0" smtClean="0">
                <a:solidFill>
                  <a:srgbClr val="0033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uk-UA" sz="1400" b="1" i="1" dirty="0" err="1" smtClean="0">
                <a:solidFill>
                  <a:srgbClr val="003300"/>
                </a:solidFill>
                <a:latin typeface="Times New Roman"/>
                <a:ea typeface="Calibri"/>
                <a:cs typeface="Times New Roman"/>
              </a:rPr>
              <a:t>ЗЗСО</a:t>
            </a:r>
            <a:r>
              <a:rPr lang="uk-UA" sz="1400" b="1" i="1" dirty="0" smtClean="0">
                <a:solidFill>
                  <a:srgbClr val="003300"/>
                </a:solidFill>
                <a:latin typeface="Times New Roman"/>
                <a:ea typeface="Calibri"/>
                <a:cs typeface="Times New Roman"/>
              </a:rPr>
              <a:t>  </a:t>
            </a:r>
            <a:r>
              <a:rPr lang="uk-UA" sz="1400" b="1" i="1" dirty="0" err="1" smtClean="0">
                <a:solidFill>
                  <a:srgbClr val="003300"/>
                </a:solidFill>
                <a:latin typeface="Times New Roman"/>
                <a:ea typeface="Calibri"/>
                <a:cs typeface="Times New Roman"/>
              </a:rPr>
              <a:t>І-ІІІ</a:t>
            </a:r>
            <a:r>
              <a:rPr lang="uk-UA" sz="1400" b="1" i="1" dirty="0" smtClean="0">
                <a:solidFill>
                  <a:srgbClr val="003300"/>
                </a:solidFill>
                <a:latin typeface="Times New Roman"/>
                <a:ea typeface="Calibri"/>
                <a:cs typeface="Times New Roman"/>
              </a:rPr>
              <a:t> ступенів  </a:t>
            </a:r>
          </a:p>
          <a:p>
            <a:pPr algn="ctr">
              <a:spcAft>
                <a:spcPts val="0"/>
              </a:spcAft>
            </a:pPr>
            <a:r>
              <a:rPr lang="uk-UA" sz="1400" b="1" i="1" dirty="0" smtClean="0">
                <a:solidFill>
                  <a:srgbClr val="003300"/>
                </a:solidFill>
                <a:latin typeface="Times New Roman"/>
                <a:ea typeface="Calibri"/>
                <a:cs typeface="Times New Roman"/>
              </a:rPr>
              <a:t>Баштанської міської ради  </a:t>
            </a:r>
            <a:r>
              <a:rPr lang="uk-UA" sz="1400" b="1" i="1" dirty="0" err="1" smtClean="0">
                <a:solidFill>
                  <a:srgbClr val="003300"/>
                </a:solidFill>
                <a:latin typeface="Times New Roman"/>
                <a:ea typeface="Calibri"/>
                <a:cs typeface="Times New Roman"/>
              </a:rPr>
              <a:t>Баштанського</a:t>
            </a:r>
            <a:r>
              <a:rPr lang="uk-UA" sz="1400" b="1" i="1" dirty="0" smtClean="0">
                <a:solidFill>
                  <a:srgbClr val="003300"/>
                </a:solidFill>
                <a:latin typeface="Times New Roman"/>
                <a:ea typeface="Calibri"/>
                <a:cs typeface="Times New Roman"/>
              </a:rPr>
              <a:t> району Миколаївської області</a:t>
            </a:r>
            <a:endParaRPr lang="ru-RU" sz="1200" b="1" i="1" dirty="0">
              <a:solidFill>
                <a:srgbClr val="003300"/>
              </a:solidFill>
              <a:ea typeface="Calibri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1412776"/>
            <a:ext cx="8286808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28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Підсумки роботи </a:t>
            </a:r>
          </a:p>
          <a:p>
            <a:pPr algn="ctr"/>
            <a:r>
              <a:rPr lang="uk-UA" sz="28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колективу з виконання «Програми розвитку закладу на 2013 – 2018 роки»</a:t>
            </a:r>
            <a:r>
              <a:rPr kumimoji="0" lang="uk-UA" sz="2800" b="1" i="1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71934" y="6286520"/>
            <a:ext cx="20717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2018 р.</a:t>
            </a:r>
            <a:endParaRPr lang="uk-UA" sz="2000" b="1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DSCN066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28860" y="2857496"/>
            <a:ext cx="4643470" cy="35527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uchportal.ru/_ld/534/756264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31640" y="404664"/>
            <a:ext cx="626312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kumimoji="0" lang="uk-UA" sz="4000" i="1" u="none" strike="noStrike" cap="none" spc="50" normalizeH="0" baseline="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Етапи проведення педради</a:t>
            </a:r>
            <a:endParaRPr lang="uk-UA" sz="4000" i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Выноска-облако 5"/>
          <p:cNvSpPr/>
          <p:nvPr/>
        </p:nvSpPr>
        <p:spPr>
          <a:xfrm>
            <a:off x="2771800" y="1556792"/>
            <a:ext cx="6120680" cy="1656184"/>
          </a:xfrm>
          <a:prstGeom prst="cloud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Monotype Corsiva" pitchFamily="66" charset="0"/>
              </a:rPr>
              <a:t>    Мета </a:t>
            </a:r>
            <a:r>
              <a:rPr lang="ru-RU" sz="1600" dirty="0" err="1" smtClean="0">
                <a:latin typeface="Monotype Corsiva" pitchFamily="66" charset="0"/>
              </a:rPr>
              <a:t>сучасної</a:t>
            </a:r>
            <a:r>
              <a:rPr lang="ru-RU" sz="1600" dirty="0" smtClean="0">
                <a:latin typeface="Monotype Corsiva" pitchFamily="66" charset="0"/>
              </a:rPr>
              <a:t> </a:t>
            </a:r>
            <a:r>
              <a:rPr lang="ru-RU" sz="1600" dirty="0" err="1" smtClean="0">
                <a:latin typeface="Monotype Corsiva" pitchFamily="66" charset="0"/>
              </a:rPr>
              <a:t>початкової</a:t>
            </a:r>
            <a:r>
              <a:rPr lang="ru-RU" sz="1600" dirty="0" smtClean="0">
                <a:latin typeface="Monotype Corsiva" pitchFamily="66" charset="0"/>
              </a:rPr>
              <a:t> </a:t>
            </a:r>
            <a:r>
              <a:rPr lang="ru-RU" sz="1600" dirty="0" err="1" smtClean="0">
                <a:latin typeface="Monotype Corsiva" pitchFamily="66" charset="0"/>
              </a:rPr>
              <a:t>школи</a:t>
            </a:r>
            <a:r>
              <a:rPr lang="ru-RU" sz="1600" dirty="0" smtClean="0">
                <a:latin typeface="Monotype Corsiva" pitchFamily="66" charset="0"/>
              </a:rPr>
              <a:t> – не просто </a:t>
            </a:r>
            <a:r>
              <a:rPr lang="ru-RU" sz="1600" dirty="0" err="1" smtClean="0">
                <a:latin typeface="Monotype Corsiva" pitchFamily="66" charset="0"/>
              </a:rPr>
              <a:t>давати</a:t>
            </a:r>
            <a:r>
              <a:rPr lang="ru-RU" sz="1600" dirty="0" smtClean="0">
                <a:latin typeface="Monotype Corsiva" pitchFamily="66" charset="0"/>
              </a:rPr>
              <a:t> </a:t>
            </a:r>
            <a:r>
              <a:rPr lang="ru-RU" sz="1600" dirty="0" err="1" smtClean="0">
                <a:latin typeface="Monotype Corsiva" pitchFamily="66" charset="0"/>
              </a:rPr>
              <a:t>знання</a:t>
            </a:r>
            <a:r>
              <a:rPr lang="ru-RU" sz="1600" dirty="0" smtClean="0">
                <a:latin typeface="Monotype Corsiva" pitchFamily="66" charset="0"/>
              </a:rPr>
              <a:t>, а </a:t>
            </a:r>
            <a:r>
              <a:rPr lang="ru-RU" sz="1600" dirty="0" err="1" smtClean="0">
                <a:latin typeface="Monotype Corsiva" pitchFamily="66" charset="0"/>
              </a:rPr>
              <a:t>формувати</a:t>
            </a:r>
            <a:r>
              <a:rPr lang="ru-RU" sz="1600" dirty="0" smtClean="0">
                <a:latin typeface="Monotype Corsiva" pitchFamily="66" charset="0"/>
              </a:rPr>
              <a:t> </a:t>
            </a:r>
            <a:r>
              <a:rPr lang="ru-RU" sz="1600" dirty="0" err="1" smtClean="0">
                <a:latin typeface="Monotype Corsiva" pitchFamily="66" charset="0"/>
              </a:rPr>
              <a:t>особистість</a:t>
            </a:r>
            <a:r>
              <a:rPr lang="ru-RU" sz="1600" dirty="0" smtClean="0">
                <a:latin typeface="Monotype Corsiva" pitchFamily="66" charset="0"/>
              </a:rPr>
              <a:t>, яка </a:t>
            </a:r>
            <a:r>
              <a:rPr lang="ru-RU" sz="1600" dirty="0" err="1" smtClean="0">
                <a:latin typeface="Monotype Corsiva" pitchFamily="66" charset="0"/>
              </a:rPr>
              <a:t>вміє</a:t>
            </a:r>
            <a:r>
              <a:rPr lang="ru-RU" sz="1600" dirty="0" smtClean="0">
                <a:latin typeface="Monotype Corsiva" pitchFamily="66" charset="0"/>
              </a:rPr>
              <a:t> </a:t>
            </a:r>
            <a:r>
              <a:rPr lang="ru-RU" sz="1600" dirty="0" err="1" smtClean="0">
                <a:latin typeface="Monotype Corsiva" pitchFamily="66" charset="0"/>
              </a:rPr>
              <a:t>і</a:t>
            </a:r>
            <a:r>
              <a:rPr lang="ru-RU" sz="1600" dirty="0" smtClean="0">
                <a:latin typeface="Monotype Corsiva" pitchFamily="66" charset="0"/>
              </a:rPr>
              <a:t> </a:t>
            </a:r>
            <a:r>
              <a:rPr lang="ru-RU" sz="1600" dirty="0" err="1" smtClean="0">
                <a:latin typeface="Monotype Corsiva" pitchFamily="66" charset="0"/>
              </a:rPr>
              <a:t>хоче</a:t>
            </a:r>
            <a:r>
              <a:rPr lang="ru-RU" sz="1600" dirty="0" smtClean="0">
                <a:latin typeface="Monotype Corsiva" pitchFamily="66" charset="0"/>
              </a:rPr>
              <a:t> </a:t>
            </a:r>
            <a:r>
              <a:rPr lang="ru-RU" sz="1600" dirty="0" err="1" smtClean="0">
                <a:latin typeface="Monotype Corsiva" pitchFamily="66" charset="0"/>
              </a:rPr>
              <a:t>вчитися</a:t>
            </a:r>
            <a:r>
              <a:rPr lang="ru-RU" sz="1600" dirty="0" smtClean="0">
                <a:latin typeface="Monotype Corsiva" pitchFamily="66" charset="0"/>
              </a:rPr>
              <a:t>, </a:t>
            </a:r>
            <a:r>
              <a:rPr lang="ru-RU" sz="1600" dirty="0" err="1" smtClean="0">
                <a:latin typeface="Monotype Corsiva" pitchFamily="66" charset="0"/>
              </a:rPr>
              <a:t>займає</a:t>
            </a:r>
            <a:r>
              <a:rPr lang="ru-RU" sz="1600" dirty="0" smtClean="0">
                <a:latin typeface="Monotype Corsiva" pitchFamily="66" charset="0"/>
              </a:rPr>
              <a:t> </a:t>
            </a:r>
            <a:r>
              <a:rPr lang="ru-RU" sz="1600" dirty="0" err="1" smtClean="0">
                <a:latin typeface="Monotype Corsiva" pitchFamily="66" charset="0"/>
              </a:rPr>
              <a:t>позицію</a:t>
            </a:r>
            <a:r>
              <a:rPr lang="ru-RU" sz="1600" dirty="0" smtClean="0">
                <a:latin typeface="Monotype Corsiva" pitchFamily="66" charset="0"/>
              </a:rPr>
              <a:t> активного </a:t>
            </a:r>
            <a:r>
              <a:rPr lang="ru-RU" sz="1600" dirty="0" err="1" smtClean="0">
                <a:latin typeface="Monotype Corsiva" pitchFamily="66" charset="0"/>
              </a:rPr>
              <a:t>суб’єкта</a:t>
            </a:r>
            <a:r>
              <a:rPr lang="ru-RU" sz="1600" dirty="0" smtClean="0">
                <a:latin typeface="Monotype Corsiva" pitchFamily="66" charset="0"/>
              </a:rPr>
              <a:t> </a:t>
            </a:r>
            <a:r>
              <a:rPr lang="ru-RU" sz="1600" dirty="0" err="1" smtClean="0">
                <a:latin typeface="Monotype Corsiva" pitchFamily="66" charset="0"/>
              </a:rPr>
              <a:t>діяльності</a:t>
            </a:r>
            <a:r>
              <a:rPr lang="ru-RU" sz="1600" dirty="0" smtClean="0">
                <a:latin typeface="Monotype Corsiva" pitchFamily="66" charset="0"/>
              </a:rPr>
              <a:t>.</a:t>
            </a:r>
            <a:endParaRPr kumimoji="0" lang="uk-UA" sz="1600" b="0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87624" y="3645024"/>
            <a:ext cx="702771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Виступи членів </a:t>
            </a:r>
            <a:r>
              <a:rPr lang="uk-UA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</a:t>
            </a:r>
            <a:r>
              <a:rPr lang="uk-UA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вчителів початкових </a:t>
            </a:r>
            <a:r>
              <a:rPr lang="uk-UA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класів:</a:t>
            </a:r>
          </a:p>
          <a:p>
            <a:r>
              <a:rPr lang="uk-UA" sz="2400" b="1" dirty="0" smtClean="0">
                <a:solidFill>
                  <a:srgbClr val="002060"/>
                </a:solidFill>
                <a:latin typeface="Monotype Corsiva" pitchFamily="66" charset="0"/>
              </a:rPr>
              <a:t>                                                                          Боровик Т.В.</a:t>
            </a:r>
          </a:p>
          <a:p>
            <a:r>
              <a:rPr lang="uk-UA" sz="2400" b="1" dirty="0" smtClean="0">
                <a:solidFill>
                  <a:srgbClr val="002060"/>
                </a:solidFill>
                <a:latin typeface="Monotype Corsiva" pitchFamily="66" charset="0"/>
              </a:rPr>
              <a:t>                                                                           Береза Н.В.</a:t>
            </a:r>
          </a:p>
          <a:p>
            <a:r>
              <a:rPr lang="uk-UA" sz="2400" b="1" dirty="0" smtClean="0">
                <a:solidFill>
                  <a:srgbClr val="002060"/>
                </a:solidFill>
                <a:latin typeface="Monotype Corsiva" pitchFamily="66" charset="0"/>
              </a:rPr>
              <a:t>                                                                           Плоха В.М.</a:t>
            </a:r>
          </a:p>
          <a:p>
            <a:r>
              <a:rPr lang="uk-UA" sz="2400" b="1" dirty="0" smtClean="0">
                <a:solidFill>
                  <a:srgbClr val="002060"/>
                </a:solidFill>
                <a:latin typeface="Monotype Corsiva" pitchFamily="66" charset="0"/>
              </a:rPr>
              <a:t>                                                                           </a:t>
            </a:r>
            <a:r>
              <a:rPr lang="uk-UA" sz="2400" b="1" dirty="0" err="1" smtClean="0">
                <a:solidFill>
                  <a:srgbClr val="002060"/>
                </a:solidFill>
                <a:latin typeface="Monotype Corsiva" pitchFamily="66" charset="0"/>
              </a:rPr>
              <a:t>Сарафим</a:t>
            </a:r>
            <a:r>
              <a:rPr lang="uk-UA" sz="2400" b="1" dirty="0" smtClean="0">
                <a:solidFill>
                  <a:srgbClr val="002060"/>
                </a:solidFill>
                <a:latin typeface="Monotype Corsiva" pitchFamily="66" charset="0"/>
              </a:rPr>
              <a:t> О.М.</a:t>
            </a:r>
          </a:p>
          <a:p>
            <a:r>
              <a:rPr lang="uk-UA" sz="2400" b="1" dirty="0" smtClean="0">
                <a:solidFill>
                  <a:srgbClr val="002060"/>
                </a:solidFill>
                <a:latin typeface="Monotype Corsiva" pitchFamily="66" charset="0"/>
              </a:rPr>
              <a:t>                                                                           </a:t>
            </a:r>
            <a:r>
              <a:rPr lang="uk-UA" sz="2400" b="1" dirty="0" err="1" smtClean="0">
                <a:solidFill>
                  <a:srgbClr val="002060"/>
                </a:solidFill>
                <a:latin typeface="Monotype Corsiva" pitchFamily="66" charset="0"/>
              </a:rPr>
              <a:t>Сукманова</a:t>
            </a:r>
            <a:r>
              <a:rPr lang="uk-UA" sz="2400" b="1" dirty="0" smtClean="0">
                <a:solidFill>
                  <a:srgbClr val="002060"/>
                </a:solidFill>
                <a:latin typeface="Monotype Corsiva" pitchFamily="66" charset="0"/>
              </a:rPr>
              <a:t> О.В.</a:t>
            </a:r>
          </a:p>
          <a:p>
            <a:r>
              <a:rPr lang="uk-UA" sz="2400" b="1" dirty="0" smtClean="0">
                <a:solidFill>
                  <a:srgbClr val="002060"/>
                </a:solidFill>
                <a:latin typeface="Monotype Corsiva" pitchFamily="66" charset="0"/>
              </a:rPr>
              <a:t>                                                                           </a:t>
            </a:r>
            <a:r>
              <a:rPr lang="uk-UA" sz="2400" b="1" dirty="0" err="1" smtClean="0">
                <a:solidFill>
                  <a:srgbClr val="002060"/>
                </a:solidFill>
                <a:latin typeface="Monotype Corsiva" pitchFamily="66" charset="0"/>
              </a:rPr>
              <a:t>Чумаченко</a:t>
            </a:r>
            <a:r>
              <a:rPr lang="uk-UA" sz="2400" b="1" dirty="0" smtClean="0">
                <a:solidFill>
                  <a:srgbClr val="002060"/>
                </a:solidFill>
                <a:latin typeface="Monotype Corsiva" pitchFamily="66" charset="0"/>
              </a:rPr>
              <a:t> І.П.</a:t>
            </a:r>
            <a:endParaRPr lang="uk-UA" sz="2400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28728" y="1052736"/>
            <a:ext cx="64911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uk-UA" sz="2400" b="1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II етап</a:t>
            </a:r>
            <a:r>
              <a:rPr lang="uk-UA" sz="2400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uk-UA" sz="2400" b="1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обговорення </a:t>
            </a:r>
            <a:r>
              <a:rPr lang="uk-UA" sz="2000" b="1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«Методична скарбничка» </a:t>
            </a:r>
            <a:endParaRPr lang="uk-UA" sz="3200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DSCN059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28926" y="4143380"/>
            <a:ext cx="3000396" cy="2285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uchportal.ru/_ld/534/756264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31640" y="404664"/>
            <a:ext cx="626312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kumimoji="0" lang="uk-UA" sz="4000" i="1" u="none" strike="noStrike" cap="none" spc="50" normalizeH="0" baseline="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Етапи проведення педради</a:t>
            </a:r>
            <a:endParaRPr lang="uk-UA" sz="4000" i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Выноска-облако 5"/>
          <p:cNvSpPr/>
          <p:nvPr/>
        </p:nvSpPr>
        <p:spPr>
          <a:xfrm>
            <a:off x="2771800" y="1556792"/>
            <a:ext cx="6120680" cy="1944216"/>
          </a:xfrm>
          <a:prstGeom prst="cloud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1600" dirty="0" smtClean="0">
                <a:latin typeface="Monotype Corsiva" pitchFamily="66" charset="0"/>
              </a:rPr>
              <a:t>Щоб виховати світлу, красиву Людину, сучасний вчитель має усвідомити всю благородність та серйозність свого призначення, бо учень – маленький Всесвіт, до якого треба шукати дорогу і розумом, і серцем. </a:t>
            </a:r>
            <a:endParaRPr kumimoji="0" lang="uk-UA" sz="1600" b="0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85852" y="3789040"/>
            <a:ext cx="742955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Виступи членів </a:t>
            </a:r>
            <a:r>
              <a:rPr lang="uk-UA" sz="2400" b="1" i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</a:t>
            </a:r>
            <a:r>
              <a:rPr lang="uk-UA" sz="24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суспільно-гуманітарного циклу:</a:t>
            </a:r>
          </a:p>
          <a:p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                                                                               </a:t>
            </a:r>
            <a:r>
              <a:rPr lang="uk-UA" sz="2400" b="1" dirty="0" err="1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Кузіва</a:t>
            </a:r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 О.М.</a:t>
            </a:r>
          </a:p>
          <a:p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                                                                              Данилюк В.В.</a:t>
            </a:r>
          </a:p>
          <a:p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                                                                              </a:t>
            </a:r>
            <a:r>
              <a:rPr lang="uk-UA" sz="2400" b="1" dirty="0" err="1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Лободовська</a:t>
            </a:r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 В.Й.</a:t>
            </a:r>
          </a:p>
          <a:p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                                                                               </a:t>
            </a:r>
            <a:r>
              <a:rPr lang="uk-UA" sz="2400" b="1" dirty="0" err="1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Чумаченко</a:t>
            </a:r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 В.І.</a:t>
            </a:r>
          </a:p>
          <a:p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                                                                               </a:t>
            </a:r>
            <a:r>
              <a:rPr lang="uk-UA" sz="2400" b="1" dirty="0" err="1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Таранкова</a:t>
            </a:r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 С.В.</a:t>
            </a:r>
          </a:p>
          <a:p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                                             </a:t>
            </a:r>
            <a:endParaRPr lang="uk-UA" sz="2400" dirty="0">
              <a:solidFill>
                <a:schemeClr val="accent1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71604" y="1052736"/>
            <a:ext cx="63482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uk-UA" sz="2400" b="1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II етап</a:t>
            </a:r>
            <a:r>
              <a:rPr lang="uk-UA" sz="2400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uk-UA" sz="2400" b="1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обговорення </a:t>
            </a:r>
            <a:r>
              <a:rPr lang="uk-UA" sz="2000" b="1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«Методична скарбничка» </a:t>
            </a:r>
            <a:endParaRPr lang="uk-UA" sz="3200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DSCN06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00364" y="4071942"/>
            <a:ext cx="3286116" cy="24645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uchportal.ru/_ld/534/756264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31640" y="404664"/>
            <a:ext cx="626312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kumimoji="0" lang="uk-UA" sz="4000" i="1" u="none" strike="noStrike" cap="none" spc="50" normalizeH="0" baseline="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Етапи проведення педради</a:t>
            </a:r>
            <a:endParaRPr lang="uk-UA" sz="4000" i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Выноска-облако 5"/>
          <p:cNvSpPr/>
          <p:nvPr/>
        </p:nvSpPr>
        <p:spPr>
          <a:xfrm>
            <a:off x="2771800" y="1556792"/>
            <a:ext cx="6120680" cy="1656184"/>
          </a:xfrm>
          <a:prstGeom prst="cloud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kumimoji="0" lang="uk-UA" sz="1600" b="0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3286124"/>
            <a:ext cx="85336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Виступи </a:t>
            </a:r>
            <a:r>
              <a:rPr lang="uk-UA" sz="24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членів </a:t>
            </a:r>
            <a:r>
              <a:rPr lang="uk-UA" sz="2400" b="1" i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</a:t>
            </a:r>
            <a:r>
              <a:rPr lang="uk-UA" sz="24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вчителів </a:t>
            </a:r>
            <a:r>
              <a:rPr lang="uk-UA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природничо-математичного циклу: </a:t>
            </a:r>
            <a:r>
              <a:rPr lang="uk-UA" sz="24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Тиць С.В.</a:t>
            </a:r>
          </a:p>
          <a:p>
            <a:r>
              <a:rPr lang="uk-UA" sz="24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             Боровик Д.В.</a:t>
            </a:r>
          </a:p>
          <a:p>
            <a:r>
              <a:rPr lang="uk-UA" sz="24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             Романюк С.О.</a:t>
            </a:r>
          </a:p>
          <a:p>
            <a:r>
              <a:rPr lang="uk-UA" sz="24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              Щербина О.С.</a:t>
            </a:r>
          </a:p>
          <a:p>
            <a:r>
              <a:rPr lang="uk-UA" sz="24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            </a:t>
            </a:r>
            <a:r>
              <a:rPr lang="uk-UA" sz="2400" b="1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Чумаченко</a:t>
            </a:r>
            <a:r>
              <a:rPr lang="uk-UA" sz="24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П.П.</a:t>
            </a:r>
            <a:endParaRPr lang="uk-UA" sz="2400" dirty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00166" y="1052736"/>
            <a:ext cx="64196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uk-UA" sz="2400" b="1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II етап</a:t>
            </a:r>
            <a:r>
              <a:rPr lang="uk-UA" sz="2400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uk-UA" sz="2400" b="1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обговорення </a:t>
            </a:r>
            <a:r>
              <a:rPr lang="uk-UA" sz="2000" b="1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«Методична скарбничка» </a:t>
            </a:r>
            <a:endParaRPr lang="uk-UA" sz="3200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419872" y="1927285"/>
            <a:ext cx="525658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Сучасний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педагог повинен бути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дослідником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який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має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високий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рівень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знань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володіє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ефективною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методикою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викладання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свого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предмета, а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також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уміє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творчо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підходити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до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своїх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повсякденних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обов’язків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звісно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ж,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прагнути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до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самовдосконалення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9" name="Рисунок 8" descr="DSCN06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62534" y="3786190"/>
            <a:ext cx="3381431" cy="25003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uchportal.ru/_ld/534/756264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31640" y="404664"/>
            <a:ext cx="626312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kumimoji="0" lang="uk-UA" sz="4000" i="1" u="none" strike="noStrike" cap="none" spc="50" normalizeH="0" baseline="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Етапи проведення педради</a:t>
            </a:r>
            <a:endParaRPr lang="uk-UA" sz="4000" i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Выноска-облако 5"/>
          <p:cNvSpPr/>
          <p:nvPr/>
        </p:nvSpPr>
        <p:spPr>
          <a:xfrm>
            <a:off x="2771800" y="1556792"/>
            <a:ext cx="6120680" cy="1656184"/>
          </a:xfrm>
          <a:prstGeom prst="cloud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1600" dirty="0" smtClean="0">
                <a:latin typeface="Monotype Corsiva" pitchFamily="66" charset="0"/>
              </a:rPr>
              <a:t>Сучасний педагог повинен навчитися мистецтва виховної роботи, оволодіти новими технологіями виховного процесу та умінням створити умови для самореалізації учнів у сучасному суспільстві.</a:t>
            </a:r>
            <a:endParaRPr kumimoji="0" lang="uk-UA" sz="1600" b="0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87624" y="3645024"/>
            <a:ext cx="74888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Виступи членів </a:t>
            </a:r>
            <a:r>
              <a:rPr lang="uk-UA" sz="2400" b="1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</a:t>
            </a:r>
            <a:r>
              <a:rPr lang="uk-UA" sz="24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класних керівників :  </a:t>
            </a:r>
          </a:p>
          <a:p>
            <a:r>
              <a:rPr lang="uk-UA" sz="24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                                           </a:t>
            </a:r>
            <a:r>
              <a:rPr lang="uk-UA" sz="2400" b="1" dirty="0" err="1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Сарафим</a:t>
            </a:r>
            <a:r>
              <a:rPr lang="uk-UA" sz="24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О.М.,  </a:t>
            </a:r>
            <a:r>
              <a:rPr lang="uk-UA" sz="2400" b="1" dirty="0" err="1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Сукманова</a:t>
            </a:r>
            <a:r>
              <a:rPr lang="uk-UA" sz="24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О.В.,</a:t>
            </a:r>
          </a:p>
          <a:p>
            <a:r>
              <a:rPr lang="uk-UA" sz="24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                                            Тиць С.В.,       Данилюк В.В., </a:t>
            </a:r>
          </a:p>
          <a:p>
            <a:r>
              <a:rPr lang="uk-UA" sz="24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                                            </a:t>
            </a:r>
            <a:r>
              <a:rPr lang="uk-UA" sz="2400" b="1" dirty="0" err="1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Кузіва</a:t>
            </a:r>
            <a:r>
              <a:rPr lang="uk-UA" sz="24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О.М.,     Береза Н.В.,</a:t>
            </a:r>
          </a:p>
          <a:p>
            <a:r>
              <a:rPr lang="uk-UA" sz="24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                                           Щербина О.С.,   Боровик Т.В.,</a:t>
            </a:r>
          </a:p>
          <a:p>
            <a:r>
              <a:rPr lang="uk-UA" sz="24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                                           </a:t>
            </a:r>
            <a:r>
              <a:rPr lang="uk-UA" sz="2400" b="1" dirty="0" err="1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Чумаченко</a:t>
            </a:r>
            <a:r>
              <a:rPr lang="uk-UA" sz="24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В.І.,  Плоха В.М.</a:t>
            </a:r>
            <a:endParaRPr lang="uk-UA" sz="2400" dirty="0">
              <a:solidFill>
                <a:schemeClr val="accent6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28728" y="1052736"/>
            <a:ext cx="64911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uk-UA" sz="2400" b="1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II етап</a:t>
            </a:r>
            <a:r>
              <a:rPr lang="uk-UA" sz="2400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uk-UA" sz="2400" b="1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обговорення </a:t>
            </a:r>
            <a:r>
              <a:rPr lang="uk-UA" sz="2000" b="1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«Методична скарбничка» </a:t>
            </a:r>
            <a:endParaRPr lang="uk-UA" sz="3200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DSCN058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0100" y="4071942"/>
            <a:ext cx="3071834" cy="2303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uchportal.ru/_ld/534/756264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331640" y="404664"/>
            <a:ext cx="626312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kumimoji="0" lang="uk-UA" sz="4000" i="1" u="none" strike="noStrike" cap="none" spc="50" normalizeH="0" baseline="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Етапи проведення педради</a:t>
            </a:r>
            <a:endParaRPr lang="uk-UA" sz="4000" i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35696" y="1052736"/>
            <a:ext cx="596477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kumimoji="0" lang="uk-UA" sz="2800" b="1" i="0" u="none" strike="noStrike" cap="non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III</a:t>
            </a:r>
            <a:r>
              <a:rPr kumimoji="0" lang="ru-RU" sz="2800" b="1" i="0" u="none" strike="noStrike" cap="non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етап</a:t>
            </a:r>
            <a:r>
              <a:rPr kumimoji="0" lang="ru-RU" sz="2800" b="1" i="0" u="none" strike="noStrike" cap="non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</a:t>
            </a:r>
            <a:r>
              <a:rPr kumimoji="0" lang="ru-RU" sz="2800" b="1" i="1" u="none" strike="noStrike" cap="non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1" u="none" strike="noStrike" cap="non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аналіз</a:t>
            </a:r>
            <a:r>
              <a:rPr kumimoji="0" lang="ru-RU" sz="2800" b="1" i="1" u="none" strike="noStrike" cap="non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та </a:t>
            </a:r>
            <a:r>
              <a:rPr kumimoji="0" lang="ru-RU" sz="2800" b="1" i="1" u="none" strike="noStrike" cap="non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узагальнення</a:t>
            </a:r>
            <a:r>
              <a:rPr kumimoji="0" lang="ru-RU" sz="2800" b="1" i="1" u="none" strike="noStrike" cap="non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endParaRPr lang="uk-UA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071538" y="1500174"/>
            <a:ext cx="770485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uk-UA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Робота у групах: резюме представників </a:t>
            </a:r>
            <a:r>
              <a:rPr lang="uk-UA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</a:t>
            </a:r>
            <a:r>
              <a:rPr lang="uk-UA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про підсумки роботи над проблемою.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uk-UA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Заключне слово ЗНВР Романюк С.О</a:t>
            </a:r>
            <a:r>
              <a:rPr lang="uk-UA" sz="2000" b="1" dirty="0" smtClean="0">
                <a:solidFill>
                  <a:srgbClr val="002060"/>
                </a:solidFill>
              </a:rPr>
              <a:t>.</a:t>
            </a:r>
            <a:endParaRPr lang="en-US" sz="2000" dirty="0" smtClean="0">
              <a:solidFill>
                <a:srgbClr val="00206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endParaRPr lang="en-US" sz="20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85786" y="2500306"/>
            <a:ext cx="585791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b="1" cap="none" spc="50" dirty="0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    </a:t>
            </a:r>
            <a:r>
              <a:rPr lang="ru-RU" sz="4800" b="1" cap="none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Вправа</a:t>
            </a:r>
            <a:r>
              <a:rPr lang="ru-RU" sz="48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 «</a:t>
            </a:r>
            <a:r>
              <a:rPr lang="ru-RU" sz="4800" b="1" cap="none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Прекрасний</a:t>
            </a:r>
            <a:r>
              <a:rPr lang="ru-RU" sz="48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 </a:t>
            </a:r>
          </a:p>
          <a:p>
            <a:pPr algn="ctr"/>
            <a:r>
              <a:rPr lang="ru-RU" sz="48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сад»</a:t>
            </a:r>
            <a:endParaRPr lang="ru-RU" sz="48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8" name="Рисунок 7" descr="DSCN06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6054338" y="2732480"/>
            <a:ext cx="3000397" cy="22502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DSCN06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00298" y="3857628"/>
            <a:ext cx="3786214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uchportal.ru/_ld/534/756264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331640" y="404664"/>
            <a:ext cx="626312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kumimoji="0" lang="uk-UA" sz="4000" i="1" u="none" strike="noStrike" cap="none" spc="50" normalizeH="0" baseline="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Етапи проведення педради</a:t>
            </a:r>
            <a:endParaRPr lang="uk-UA" sz="4000" i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19672" y="1285860"/>
            <a:ext cx="7089441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kumimoji="0" lang="uk-UA" sz="2000" b="1" i="0" u="none" strike="noStrike" cap="non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ІV етап </a:t>
            </a:r>
            <a:r>
              <a:rPr kumimoji="0" lang="uk-UA" sz="2000" b="1" i="1" u="none" strike="noStrike" cap="non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підсумковий:  ухвалення колективного рішення.</a:t>
            </a:r>
            <a:endParaRPr lang="uk-UA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00100" y="1785926"/>
            <a:ext cx="75323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     Робота педагогічних працівників над проблемою спонукала кожного вчителя до підвищення свого фахового рівня; сприяла взаємному збагаченню членів колективу педагогічними знахідками, дала змогу молодим учителям учитися педагогічної майстерності в старших і досвідченіших колег, забезпечила підтримку в педагогічному колективі духу творчості, прагнення до пошуку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uk-UA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DSCN064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5984" y="3714752"/>
            <a:ext cx="3357554" cy="25181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DSCN061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38788" y="3857628"/>
            <a:ext cx="3048021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інструктаж 3 клас\sy_2012061223123015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4" name="Выноска-облако 3"/>
          <p:cNvSpPr/>
          <p:nvPr/>
        </p:nvSpPr>
        <p:spPr>
          <a:xfrm>
            <a:off x="3786182" y="188640"/>
            <a:ext cx="5178306" cy="1872208"/>
          </a:xfrm>
          <a:prstGeom prst="cloud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uk-UA" sz="2800" dirty="0" smtClean="0">
              <a:solidFill>
                <a:srgbClr val="FF0000"/>
              </a:solidFill>
              <a:latin typeface="Monotype Corsiva" pitchFamily="66" charset="0"/>
              <a:cs typeface="Arial" pitchFamily="34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3929058" y="714356"/>
            <a:ext cx="489039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Щоб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мати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всі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підстави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для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творчості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потрібно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,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  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щоб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саме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ваше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життя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було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змістовним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.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</a:b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                                                        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Генріх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Ібсен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cs typeface="Arial" pitchFamily="34" charset="0"/>
              </a:rPr>
              <a:t> </a:t>
            </a:r>
            <a:endParaRPr kumimoji="0" lang="uk-UA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14348" y="3071810"/>
            <a:ext cx="8028384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3600" b="1" dirty="0" smtClean="0">
                <a:solidFill>
                  <a:srgbClr val="00206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Про підсумки атестації педагогічних працівників:</a:t>
            </a:r>
            <a:endParaRPr lang="uk-UA" sz="1600" dirty="0" smtClean="0">
              <a:solidFill>
                <a:srgbClr val="002060"/>
              </a:solidFill>
              <a:latin typeface="Monotype Corsiva" pitchFamily="66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3600" b="1" dirty="0" err="1" smtClean="0">
                <a:solidFill>
                  <a:srgbClr val="00206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психолого</a:t>
            </a:r>
            <a:r>
              <a:rPr lang="uk-UA" sz="3600" b="1" dirty="0" smtClean="0">
                <a:solidFill>
                  <a:srgbClr val="00206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– педагогічний вернісаж ідей</a:t>
            </a:r>
            <a:endParaRPr lang="uk-UA" sz="1600" dirty="0" smtClean="0">
              <a:solidFill>
                <a:srgbClr val="002060"/>
              </a:solidFill>
              <a:latin typeface="Monotype Corsiva" pitchFamily="66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3800" b="1" dirty="0" smtClean="0">
                <a:solidFill>
                  <a:srgbClr val="FF000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«Від творчості педагога до творчого учня»</a:t>
            </a:r>
            <a:endParaRPr lang="uk-UA" sz="3800" dirty="0" smtClean="0">
              <a:solidFill>
                <a:srgbClr val="FF0000"/>
              </a:solidFill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7" name="Рисунок 6" descr="DSCN064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214290"/>
            <a:ext cx="3571900" cy="2678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інструктаж 3 клас\sy_2012061223123015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18709" y="188640"/>
            <a:ext cx="717536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П</a:t>
            </a:r>
            <a:r>
              <a:rPr lang="uk-UA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резентація досвіду </a:t>
            </a:r>
          </a:p>
          <a:p>
            <a:pPr algn="ctr"/>
            <a:r>
              <a:rPr lang="uk-UA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Кузівої</a:t>
            </a:r>
            <a:r>
              <a:rPr lang="uk-UA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 О</a:t>
            </a:r>
            <a:r>
              <a:rPr lang="uk-UA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льги Миколаївни</a:t>
            </a:r>
            <a:endParaRPr lang="uk-UA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619672" y="1857364"/>
            <a:ext cx="6552728" cy="178595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угольник 6"/>
          <p:cNvSpPr/>
          <p:nvPr/>
        </p:nvSpPr>
        <p:spPr>
          <a:xfrm>
            <a:off x="1835696" y="1928802"/>
            <a:ext cx="63367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 smtClean="0">
                <a:latin typeface="Monotype Corsiva" pitchFamily="66" charset="0"/>
              </a:rPr>
              <a:t>Англійська мова – це ключ до успішного майбутнього. Викладає її у нашому закладі акуратна, талановита, справедлива та вимоглива й, водночас, терпляча і добра вчителька.</a:t>
            </a:r>
            <a:endParaRPr lang="uk-UA" sz="2400" dirty="0">
              <a:latin typeface="Monotype Corsiva" pitchFamily="66" charset="0"/>
            </a:endParaRPr>
          </a:p>
        </p:txBody>
      </p:sp>
      <p:pic>
        <p:nvPicPr>
          <p:cNvPr id="8" name="Рисунок 7" descr="DSCN065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43042" y="3714752"/>
            <a:ext cx="3571900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DSCN060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43570" y="3714752"/>
            <a:ext cx="3000364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інструктаж 3 клас\sy_2012061223123015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1520" y="188640"/>
            <a:ext cx="889248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П</a:t>
            </a:r>
            <a:r>
              <a:rPr lang="uk-UA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резентація досвіду </a:t>
            </a:r>
          </a:p>
          <a:p>
            <a:pPr algn="ctr"/>
            <a:r>
              <a:rPr lang="uk-UA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Боровик  Тетяни Володимирівни</a:t>
            </a:r>
            <a:endParaRPr lang="uk-UA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285852" y="1714488"/>
            <a:ext cx="6929486" cy="150019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rgbClr val="002060"/>
                </a:solidFill>
                <a:latin typeface="Monotype Corsiva" pitchFamily="66" charset="0"/>
              </a:rPr>
              <a:t>Через простір рідного краю мандрує  уже четвертий рік зі своїми вихованцями. У кожній дитині вона бачить насамперед людину, а потім — учня. </a:t>
            </a:r>
            <a:endParaRPr lang="uk-UA" sz="2400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8" name="Рисунок 7" descr="DSCN063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3504" y="3286124"/>
            <a:ext cx="3714776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DSCN062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95318" y="3286124"/>
            <a:ext cx="3619525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інструктаж 3 клас\sy_2012061223123015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889248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П</a:t>
            </a:r>
            <a:r>
              <a:rPr lang="uk-UA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резентація досвіду </a:t>
            </a:r>
          </a:p>
          <a:p>
            <a:pPr algn="ctr"/>
            <a:r>
              <a:rPr lang="uk-UA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Щербини Олександра Сергійовича</a:t>
            </a:r>
            <a:r>
              <a:rPr lang="uk-UA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.</a:t>
            </a:r>
            <a:endParaRPr lang="uk-UA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286248" y="1500174"/>
            <a:ext cx="4714908" cy="364333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rgbClr val="002060"/>
                </a:solidFill>
                <a:latin typeface="Monotype Corsiva" pitchFamily="66" charset="0"/>
              </a:rPr>
              <a:t>Інтелігентний і ерудований, енергійний і відчайдушний вчитель,  який представляв наш заклад на районному та обласному етапах Всеукраїнського конкурсу «Вчитель року» (2016/2017 н. р. - у номінації «Інформатика», районний та обласний етапи, 2017/2018 н. р. – у номінації «Фізика», районний етап)</a:t>
            </a:r>
            <a:endParaRPr lang="uk-UA" sz="2400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7" name="Рисунок 6" descr="DSCN06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1428736"/>
            <a:ext cx="3429023" cy="25181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DSCN066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909" y="4000504"/>
            <a:ext cx="3357587" cy="26610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26"/>
          <p:cNvSpPr>
            <a:spLocks noChangeArrowheads="1"/>
          </p:cNvSpPr>
          <p:nvPr/>
        </p:nvSpPr>
        <p:spPr bwMode="gray">
          <a:xfrm>
            <a:off x="714348" y="4714884"/>
            <a:ext cx="2057400" cy="1143000"/>
          </a:xfrm>
          <a:prstGeom prst="can">
            <a:avLst>
              <a:gd name="adj" fmla="val 50000"/>
            </a:avLst>
          </a:prstGeom>
          <a:solidFill>
            <a:srgbClr val="FFFF00"/>
          </a:solidFill>
          <a:ln w="9525">
            <a:solidFill>
              <a:srgbClr val="6F7A91">
                <a:alpha val="50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3200" kern="0" dirty="0">
                <a:solidFill>
                  <a:srgbClr val="FF0000"/>
                </a:solidFill>
              </a:rPr>
              <a:t>А</a:t>
            </a:r>
            <a:endParaRPr kumimoji="0" lang="ru-RU" sz="32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4" name="AutoShape 26"/>
          <p:cNvSpPr>
            <a:spLocks noChangeArrowheads="1"/>
          </p:cNvSpPr>
          <p:nvPr/>
        </p:nvSpPr>
        <p:spPr bwMode="gray">
          <a:xfrm>
            <a:off x="714348" y="4143380"/>
            <a:ext cx="2057400" cy="1143000"/>
          </a:xfrm>
          <a:prstGeom prst="can">
            <a:avLst>
              <a:gd name="adj" fmla="val 50000"/>
            </a:avLst>
          </a:prstGeom>
          <a:solidFill>
            <a:srgbClr val="FFFF00"/>
          </a:solidFill>
          <a:ln w="9525">
            <a:solidFill>
              <a:srgbClr val="6F7A91">
                <a:alpha val="50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AutoShape 26"/>
          <p:cNvSpPr>
            <a:spLocks noChangeArrowheads="1"/>
          </p:cNvSpPr>
          <p:nvPr/>
        </p:nvSpPr>
        <p:spPr bwMode="gray">
          <a:xfrm>
            <a:off x="714348" y="3571876"/>
            <a:ext cx="2057400" cy="1143000"/>
          </a:xfrm>
          <a:prstGeom prst="can">
            <a:avLst>
              <a:gd name="adj" fmla="val 50000"/>
            </a:avLst>
          </a:prstGeom>
          <a:solidFill>
            <a:srgbClr val="FFFF00"/>
          </a:solidFill>
          <a:ln w="9525">
            <a:solidFill>
              <a:srgbClr val="6F7A91">
                <a:alpha val="50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Т</a:t>
            </a:r>
          </a:p>
        </p:txBody>
      </p:sp>
      <p:sp>
        <p:nvSpPr>
          <p:cNvPr id="7" name="AutoShape 26"/>
          <p:cNvSpPr>
            <a:spLocks noChangeArrowheads="1"/>
          </p:cNvSpPr>
          <p:nvPr/>
        </p:nvSpPr>
        <p:spPr bwMode="gray">
          <a:xfrm>
            <a:off x="714348" y="3000372"/>
            <a:ext cx="2057400" cy="1143000"/>
          </a:xfrm>
          <a:prstGeom prst="can">
            <a:avLst>
              <a:gd name="adj" fmla="val 50000"/>
            </a:avLst>
          </a:prstGeom>
          <a:solidFill>
            <a:srgbClr val="FFFF00"/>
          </a:solidFill>
          <a:ln w="9525">
            <a:solidFill>
              <a:srgbClr val="6F7A91">
                <a:alpha val="50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AutoShape 26"/>
          <p:cNvSpPr>
            <a:spLocks noChangeArrowheads="1"/>
          </p:cNvSpPr>
          <p:nvPr/>
        </p:nvSpPr>
        <p:spPr bwMode="gray">
          <a:xfrm>
            <a:off x="714348" y="2143116"/>
            <a:ext cx="2057400" cy="1405347"/>
          </a:xfrm>
          <a:prstGeom prst="can">
            <a:avLst>
              <a:gd name="adj" fmla="val 50000"/>
            </a:avLst>
          </a:prstGeom>
          <a:solidFill>
            <a:srgbClr val="FFFF00"/>
          </a:solidFill>
          <a:ln w="9525">
            <a:solidFill>
              <a:srgbClr val="6F7A91">
                <a:alpha val="50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Е</a:t>
            </a:r>
          </a:p>
        </p:txBody>
      </p:sp>
      <p:sp>
        <p:nvSpPr>
          <p:cNvPr id="9" name="AutoShape 26"/>
          <p:cNvSpPr>
            <a:spLocks noChangeArrowheads="1"/>
          </p:cNvSpPr>
          <p:nvPr/>
        </p:nvSpPr>
        <p:spPr bwMode="gray">
          <a:xfrm>
            <a:off x="714348" y="1571612"/>
            <a:ext cx="2057400" cy="1228700"/>
          </a:xfrm>
          <a:prstGeom prst="can">
            <a:avLst>
              <a:gd name="adj" fmla="val 50000"/>
            </a:avLst>
          </a:prstGeom>
          <a:solidFill>
            <a:srgbClr val="FFFF00"/>
          </a:solidFill>
          <a:ln w="9525">
            <a:solidFill>
              <a:srgbClr val="6F7A91">
                <a:alpha val="50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AutoShape 26"/>
          <p:cNvSpPr>
            <a:spLocks noChangeArrowheads="1"/>
          </p:cNvSpPr>
          <p:nvPr/>
        </p:nvSpPr>
        <p:spPr bwMode="gray">
          <a:xfrm>
            <a:off x="714348" y="1000108"/>
            <a:ext cx="2057400" cy="1143000"/>
          </a:xfrm>
          <a:prstGeom prst="can">
            <a:avLst>
              <a:gd name="adj" fmla="val 50000"/>
            </a:avLst>
          </a:prstGeom>
          <a:solidFill>
            <a:srgbClr val="FFFF00"/>
          </a:solidFill>
          <a:ln w="9525">
            <a:solidFill>
              <a:srgbClr val="6F7A91">
                <a:alpha val="50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М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347864" y="1500174"/>
            <a:ext cx="5443436" cy="928694"/>
          </a:xfrm>
          <a:prstGeom prst="round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узагальни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ти 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педагогічний досвід з використання інноваційних технологій у практиці роботи  вчителів школи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357554" y="2500306"/>
            <a:ext cx="5417156" cy="1000132"/>
          </a:xfrm>
          <a:prstGeom prst="round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представити професійні  напрацювання вчителів із зазначеної проблеми з метою становлення  національно зорієнтованої особистості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428992" y="3429000"/>
            <a:ext cx="5357850" cy="928694"/>
          </a:xfrm>
          <a:prstGeom prst="round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сприяти популяризації педагогічних знахідок вчителів школи</a:t>
            </a:r>
            <a:endParaRPr lang="uk-UA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419872" y="4357694"/>
            <a:ext cx="5400600" cy="857256"/>
          </a:xfrm>
          <a:prstGeom prst="round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розробити нові ідеї застосування інноваційних технологій на уроках та виховних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заходах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428992" y="5214950"/>
            <a:ext cx="5400600" cy="928694"/>
          </a:xfrm>
          <a:prstGeom prst="round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залучити педагогічний колектив до активного пошуку шляхів підвищення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професійної майстерності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357554" y="571480"/>
            <a:ext cx="5389912" cy="928694"/>
          </a:xfrm>
          <a:prstGeom prst="roundRect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осмислити та  узагальнити  діяльність </a:t>
            </a:r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педколективу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з визначеної проблеми та зробити порівняльний аналіз  результатів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5" name="Прямая со стрелкой 24"/>
          <p:cNvCxnSpPr/>
          <p:nvPr/>
        </p:nvCxnSpPr>
        <p:spPr>
          <a:xfrm rot="10800000" flipV="1">
            <a:off x="2786050" y="1214421"/>
            <a:ext cx="571504" cy="21431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endCxn id="9" idx="4"/>
          </p:cNvCxnSpPr>
          <p:nvPr/>
        </p:nvCxnSpPr>
        <p:spPr>
          <a:xfrm rot="10800000" flipV="1">
            <a:off x="2771748" y="2143116"/>
            <a:ext cx="559450" cy="4284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stCxn id="15" idx="1"/>
          </p:cNvCxnSpPr>
          <p:nvPr/>
        </p:nvCxnSpPr>
        <p:spPr>
          <a:xfrm rot="10800000">
            <a:off x="2786050" y="3000372"/>
            <a:ext cx="571504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stCxn id="16" idx="1"/>
          </p:cNvCxnSpPr>
          <p:nvPr/>
        </p:nvCxnSpPr>
        <p:spPr>
          <a:xfrm rot="10800000" flipV="1">
            <a:off x="2786050" y="3893346"/>
            <a:ext cx="642942" cy="3571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rot="10800000">
            <a:off x="2714612" y="4714884"/>
            <a:ext cx="642942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rot="10800000">
            <a:off x="2786050" y="5429264"/>
            <a:ext cx="642942" cy="714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362972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інструктаж 3 клас\sy_2012061223123015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71538" y="142853"/>
            <a:ext cx="700092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dirty="0" err="1" smtClean="0">
                <a:solidFill>
                  <a:srgbClr val="C00000"/>
                </a:solidFill>
                <a:latin typeface="Monotype Corsiva" pitchFamily="66" charset="0"/>
              </a:rPr>
              <a:t>Завершальна</a:t>
            </a:r>
            <a:r>
              <a:rPr lang="ru-RU" sz="4800" b="1" dirty="0" smtClean="0">
                <a:solidFill>
                  <a:srgbClr val="C00000"/>
                </a:solidFill>
                <a:latin typeface="Monotype Corsiva" pitchFamily="66" charset="0"/>
              </a:rPr>
              <a:t> </a:t>
            </a:r>
            <a:r>
              <a:rPr lang="ru-RU" sz="4800" b="1" dirty="0" err="1" smtClean="0">
                <a:solidFill>
                  <a:srgbClr val="C00000"/>
                </a:solidFill>
                <a:latin typeface="Monotype Corsiva" pitchFamily="66" charset="0"/>
              </a:rPr>
              <a:t>рефлексія</a:t>
            </a:r>
            <a:endParaRPr lang="uk-UA" sz="4800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57224" y="1357298"/>
            <a:ext cx="7572428" cy="64294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Мета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переконати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у</a:t>
            </a:r>
            <a:r>
              <a:rPr lang="uk-UA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часників освітнього процесу у правильності </a:t>
            </a:r>
          </a:p>
          <a:p>
            <a:r>
              <a:rPr lang="uk-UA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вибраного шляху. </a:t>
            </a:r>
          </a:p>
          <a:p>
            <a:pPr algn="ctr"/>
            <a:endParaRPr lang="uk-UA" sz="2400" dirty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285720" y="2071678"/>
            <a:ext cx="5072098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Щастя і успішність вчителя багато в чому залежить від того, який сенс він вкладає у свою працю, як багато він працює над собою, своїм зростанням, своєю незамінністю.  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Дякуємо 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вам за співпрацю!</a:t>
            </a:r>
            <a:endParaRPr kumimoji="0" lang="uk-UA" sz="4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7224" y="857233"/>
            <a:ext cx="72866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Притча про трьох робітників</a:t>
            </a:r>
          </a:p>
          <a:p>
            <a:pPr algn="ctr"/>
            <a:endParaRPr lang="en-US" sz="28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DSCN059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3504" y="2143116"/>
            <a:ext cx="4000496" cy="335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інструктаж 3 клас\sy_2012061223123015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1520" y="188640"/>
            <a:ext cx="8178132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Monotype Corsiva" pitchFamily="66" charset="0"/>
              </a:rPr>
              <a:t>VІ </a:t>
            </a:r>
            <a:r>
              <a:rPr lang="ru-RU" sz="4400" b="1" dirty="0" err="1" smtClean="0">
                <a:solidFill>
                  <a:srgbClr val="FF0000"/>
                </a:solidFill>
                <a:latin typeface="Monotype Corsiva" pitchFamily="66" charset="0"/>
              </a:rPr>
              <a:t>етап</a:t>
            </a:r>
            <a:r>
              <a:rPr lang="ru-RU" sz="4400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sz="4400" b="1" i="1" dirty="0" err="1" smtClean="0">
                <a:solidFill>
                  <a:srgbClr val="FF0000"/>
                </a:solidFill>
                <a:latin typeface="Monotype Corsiva" pitchFamily="66" charset="0"/>
              </a:rPr>
              <a:t>Заключний</a:t>
            </a:r>
            <a:r>
              <a:rPr lang="ru-RU" sz="4400" b="1" i="1" dirty="0" smtClean="0">
                <a:solidFill>
                  <a:srgbClr val="FF0000"/>
                </a:solidFill>
                <a:latin typeface="Monotype Corsiva" pitchFamily="66" charset="0"/>
              </a:rPr>
              <a:t>.</a:t>
            </a:r>
            <a:r>
              <a:rPr lang="uk-UA" sz="4400" b="1" dirty="0" smtClean="0">
                <a:solidFill>
                  <a:srgbClr val="FF0000"/>
                </a:solidFill>
                <a:latin typeface="Monotype Corsiva" pitchFamily="66" charset="0"/>
              </a:rPr>
              <a:t>  </a:t>
            </a:r>
            <a:endParaRPr lang="uk-UA" sz="4400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pPr algn="ctr"/>
            <a:r>
              <a:rPr lang="uk-UA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Підсумок заняття</a:t>
            </a:r>
            <a:endParaRPr lang="uk-UA" sz="4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Выноска-облако 6"/>
          <p:cNvSpPr/>
          <p:nvPr/>
        </p:nvSpPr>
        <p:spPr>
          <a:xfrm>
            <a:off x="1500166" y="1643050"/>
            <a:ext cx="7092280" cy="2160240"/>
          </a:xfrm>
          <a:prstGeom prst="cloud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Ми рідко думаємо про те, що ми маємо, зате – завжди про те, чого нам не вистачає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».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                      Артур </a:t>
            </a:r>
            <a:r>
              <a:rPr lang="uk-UA" sz="2400" b="1" dirty="0" err="1" smtClean="0">
                <a:latin typeface="Times New Roman" pitchFamily="18" charset="0"/>
                <a:cs typeface="Times New Roman" pitchFamily="18" charset="0"/>
              </a:rPr>
              <a:t>Шопенгауер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DSCN06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4071942"/>
            <a:ext cx="3571900" cy="2678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nachalo4ka.ru/wp-content/uploads/2014/04/e%60kologiya-shablon-3.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071670" y="0"/>
            <a:ext cx="6215106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nstantia" pitchFamily="18" charset="0"/>
              </a:rPr>
              <a:t>Пам’ятайте!</a:t>
            </a:r>
            <a:endParaRPr lang="ru-RU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00332" y="642918"/>
            <a:ext cx="61436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002060"/>
                </a:solidFill>
                <a:latin typeface="Constantia" pitchFamily="18" charset="0"/>
              </a:rPr>
              <a:t>Головний вихователь – життя.</a:t>
            </a:r>
            <a:endParaRPr lang="ru-RU" sz="2800" b="1" dirty="0" smtClean="0">
              <a:solidFill>
                <a:srgbClr val="002060"/>
              </a:solidFill>
              <a:latin typeface="Constantia" pitchFamily="18" charset="0"/>
            </a:endParaRPr>
          </a:p>
          <a:p>
            <a:r>
              <a:rPr lang="uk-UA" sz="2800" b="1" dirty="0" smtClean="0">
                <a:solidFill>
                  <a:srgbClr val="002060"/>
                </a:solidFill>
                <a:latin typeface="Constantia" pitchFamily="18" charset="0"/>
              </a:rPr>
              <a:t>Основний вихователь – родина. </a:t>
            </a:r>
            <a:endParaRPr lang="ru-RU" sz="2800" b="1" dirty="0" smtClean="0">
              <a:solidFill>
                <a:srgbClr val="002060"/>
              </a:solidFill>
              <a:latin typeface="Constantia" pitchFamily="18" charset="0"/>
            </a:endParaRPr>
          </a:p>
          <a:p>
            <a:r>
              <a:rPr lang="uk-UA" sz="2800" b="1" dirty="0" smtClean="0">
                <a:solidFill>
                  <a:srgbClr val="002060"/>
                </a:solidFill>
                <a:latin typeface="Constantia" pitchFamily="18" charset="0"/>
              </a:rPr>
              <a:t>Справа вчителя – пов’язати одне з другим і додати щось від себе…</a:t>
            </a:r>
            <a:endParaRPr lang="ru-RU" sz="2800" b="1" dirty="0">
              <a:solidFill>
                <a:srgbClr val="002060"/>
              </a:solidFill>
              <a:latin typeface="Constantia" pitchFamily="18" charset="0"/>
            </a:endParaRPr>
          </a:p>
        </p:txBody>
      </p:sp>
      <p:pic>
        <p:nvPicPr>
          <p:cNvPr id="1029" name="Picture 5" descr="Картинки по запросу картинки для презентації на шкільну тему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909891" cy="2428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DSCN058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488" y="4429132"/>
            <a:ext cx="3643338" cy="24288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DSCN059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43538" y="2214554"/>
            <a:ext cx="3500462" cy="2625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DSCN059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2844" y="2214554"/>
            <a:ext cx="3405243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static.wixstatic.com/media/f02a2b_69507a63f8973fddef33b6ec11d40005.png_srz_965_645_85_22_0.50_1.20_0.00_png_sr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187624" y="2924944"/>
            <a:ext cx="7272808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5400" b="1" i="0" u="none" strike="noStrike" cap="none" spc="50" normalizeH="0" baseline="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Arial" pitchFamily="34" charset="0"/>
              </a:rPr>
              <a:t>Цінність школи дорівнює цінності її вчителя. </a:t>
            </a:r>
            <a:endParaRPr kumimoji="0" lang="uk-UA" sz="5400" b="1" i="0" u="none" strike="noStrike" cap="none" spc="50" normalizeH="0" baseline="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600" i="1" u="none" strike="noStrike" cap="none" spc="50" normalizeH="0" baseline="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А. </a:t>
            </a:r>
            <a:r>
              <a:rPr kumimoji="0" lang="uk-UA" sz="3600" i="1" u="none" strike="noStrike" cap="none" spc="50" normalizeH="0" baseline="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Дістервег</a:t>
            </a:r>
            <a:r>
              <a:rPr kumimoji="0" lang="uk-UA" sz="3600" i="1" u="none" strike="noStrike" cap="none" spc="50" normalizeH="0" baseline="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uk-UA" sz="3600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Рисунок 4" descr="DSCN064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0142" y="4572008"/>
            <a:ext cx="2861792" cy="20895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uchportal.ru/_ld/534/756264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Волна 2"/>
          <p:cNvSpPr/>
          <p:nvPr/>
        </p:nvSpPr>
        <p:spPr>
          <a:xfrm>
            <a:off x="1403648" y="260648"/>
            <a:ext cx="7272808" cy="2232248"/>
          </a:xfrm>
          <a:prstGeom prst="wav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Прямоугольник 3"/>
          <p:cNvSpPr/>
          <p:nvPr/>
        </p:nvSpPr>
        <p:spPr>
          <a:xfrm rot="247774">
            <a:off x="1691680" y="476672"/>
            <a:ext cx="676875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Виступ</a:t>
            </a:r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директора </a:t>
            </a:r>
            <a:r>
              <a:rPr lang="ru-RU" sz="3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школи</a:t>
            </a:r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3200" b="1" i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Світани</a:t>
            </a:r>
            <a:r>
              <a:rPr lang="ru-RU" sz="3200" b="1" i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Володимирівни</a:t>
            </a:r>
            <a:r>
              <a:rPr lang="ru-RU" sz="3200" b="1" i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3200" b="1" i="1" cap="none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Таранкової</a:t>
            </a:r>
            <a:endParaRPr lang="ru-RU" sz="3200" b="1" i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28662" y="2428868"/>
            <a:ext cx="82153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….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«Чим глибша прірва між типами знань, потрібними для життя і тими, що подаються школою, тим менший вплив школи на майбутнє життя учнів», - писала Софія </a:t>
            </a:r>
            <a:r>
              <a:rPr lang="uk-UA" sz="2400" dirty="0" err="1">
                <a:latin typeface="Times New Roman" pitchFamily="18" charset="0"/>
                <a:cs typeface="Times New Roman" pitchFamily="18" charset="0"/>
              </a:rPr>
              <a:t>Русова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DSCN055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3504" y="3643314"/>
            <a:ext cx="3428992" cy="2571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uchportal.ru/_ld/534/756264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Блок-схема: альтернативный процесс 3"/>
          <p:cNvSpPr/>
          <p:nvPr/>
        </p:nvSpPr>
        <p:spPr>
          <a:xfrm>
            <a:off x="1043608" y="476672"/>
            <a:ext cx="7704856" cy="1008112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99916" y="764704"/>
            <a:ext cx="636283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kumimoji="0" lang="uk-UA" sz="2800" b="1" i="1" u="none" strike="noStrike" cap="none" spc="50" normalizeH="0" baseline="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Інтерактивна вправа  </a:t>
            </a:r>
            <a:r>
              <a:rPr kumimoji="0" lang="uk-UA" sz="2800" b="1" i="0" u="none" strike="noStrike" cap="none" spc="50" normalizeH="0" baseline="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«Комплімент»</a:t>
            </a:r>
            <a:endParaRPr lang="uk-UA" sz="28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1285852" y="1571612"/>
            <a:ext cx="750099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24406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Інструкція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24406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Виберіть собі партнера у групі для виконання завдання. Обмін компліментами відбуватиметься у формі діалогу. Комплімент приймається в певній формі: Так, це так! А ще я ... (додається позитивна якість) і комплімент повертається до співрозмовника, наприклад:</a:t>
            </a:r>
            <a:endParaRPr kumimoji="0" lang="uk-UA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- Наталю, ти така чуйна людина!</a:t>
            </a:r>
            <a:endParaRPr kumimoji="0" lang="uk-UA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- Так,</a:t>
            </a:r>
            <a:r>
              <a:rPr kumimoji="0" lang="uk-UA" sz="20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 так! А ще, я добра!</a:t>
            </a:r>
            <a:endParaRPr kumimoji="0" lang="uk-UA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- А у тебе, Олю, такі красиві очі!</a:t>
            </a:r>
            <a:endParaRPr kumimoji="0" lang="uk-UA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Так, це так!  А яка  я дотепна!</a:t>
            </a:r>
            <a:endParaRPr kumimoji="0" lang="uk-UA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DSCN056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14942" y="3357562"/>
            <a:ext cx="3429024" cy="2696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uchportal.ru/_ld/534/756264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Блок-схема: альтернативный процесс 3"/>
          <p:cNvSpPr/>
          <p:nvPr/>
        </p:nvSpPr>
        <p:spPr>
          <a:xfrm>
            <a:off x="1043608" y="476672"/>
            <a:ext cx="7704856" cy="1008112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indent="8890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uk-UA" sz="28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Вправа</a:t>
            </a:r>
            <a:r>
              <a:rPr kumimoji="0" lang="uk-UA" sz="2800" b="1" i="1" u="none" strike="noStrike" cap="none" normalizeH="0" baseline="0" dirty="0" smtClean="0">
                <a:ln>
                  <a:noFill/>
                </a:ln>
                <a:solidFill>
                  <a:srgbClr val="17365D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«Продовж  фразу…»</a:t>
            </a:r>
            <a:endParaRPr kumimoji="0" lang="uk-UA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1214414" y="1643050"/>
            <a:ext cx="771530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Завдання: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Пропонується учасникам продовжити фразу: </a:t>
            </a: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«Я, як і всі ми...». 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Дайте відповідь на питання: що нас усіх поєднує?</a:t>
            </a:r>
            <a:endParaRPr kumimoji="0" lang="uk-UA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DSCN056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628" y="2968021"/>
            <a:ext cx="3643338" cy="2818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DSCN056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73776" y="3000372"/>
            <a:ext cx="3341100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uchportal.ru/_ld/534/756264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28794" y="285728"/>
            <a:ext cx="396743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kumimoji="0" lang="uk-UA" sz="4000" b="1" i="1" u="none" strike="noStrike" cap="non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Порядок денний</a:t>
            </a:r>
            <a:endParaRPr lang="uk-UA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428596" y="857232"/>
          <a:ext cx="8208912" cy="3690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Рисунок 6" descr="DSCN063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357818" y="4286256"/>
            <a:ext cx="3071834" cy="20716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uchportal.ru/_ld/534/756264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332656"/>
            <a:ext cx="947279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kumimoji="0" lang="uk-UA" sz="4400" i="1" u="none" strike="noStrike" cap="none" spc="50" normalizeH="0" baseline="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Етапи проведення педради</a:t>
            </a:r>
            <a:endParaRPr lang="uk-UA" sz="4400" i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1142976" y="1071546"/>
            <a:ext cx="756084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 етап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інформаційний</a:t>
            </a: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uk-UA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17365D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«Підсумки роботи колективу з впровадження проблеми  «Розвиток ключових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rgbClr val="17365D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компетенцій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17365D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і творчості учнів шляхом створення оптимального освітнього середовища в  умовах  сільської школи»</a:t>
            </a: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2400" dirty="0">
              <a:solidFill>
                <a:srgbClr val="17365D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Волна 5"/>
          <p:cNvSpPr/>
          <p:nvPr/>
        </p:nvSpPr>
        <p:spPr>
          <a:xfrm>
            <a:off x="971600" y="4143380"/>
            <a:ext cx="7416824" cy="1661884"/>
          </a:xfrm>
          <a:prstGeom prst="wav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indent="180975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Виступ директора </a:t>
            </a:r>
            <a:r>
              <a:rPr kumimoji="0" lang="uk-UA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Таранкової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Світлани</a:t>
            </a:r>
            <a:r>
              <a:rPr kumimoji="0" lang="uk-UA" sz="24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Володимирівни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пояснення мети та змісту, постановка завдань для учасників педради, визначення регламенту.</a:t>
            </a:r>
            <a:endParaRPr kumimoji="0" lang="uk-UA" sz="3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DSCN057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29256" y="2428868"/>
            <a:ext cx="2714612" cy="20359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uchportal.ru/_ld/534/756264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Волна 2"/>
          <p:cNvSpPr/>
          <p:nvPr/>
        </p:nvSpPr>
        <p:spPr>
          <a:xfrm>
            <a:off x="1142976" y="4643446"/>
            <a:ext cx="7416824" cy="1948206"/>
          </a:xfrm>
          <a:prstGeom prst="wav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indent="180975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uk-UA" sz="3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1214414" y="5143512"/>
            <a:ext cx="728667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180975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uk-UA" sz="1600" b="1" i="1" u="none" strike="noStrike" cap="none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Виступ заступника</a:t>
            </a:r>
            <a:r>
              <a:rPr kumimoji="0" lang="uk-UA" sz="1600" b="1" i="1" u="none" strike="noStrike" cap="none" normalizeH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1600" b="1" i="1" u="none" strike="noStrike" cap="none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директора з навчально-виховної роботи Романюк С.О. : </a:t>
            </a:r>
            <a:r>
              <a:rPr kumimoji="0" lang="uk-UA" sz="1600" b="1" i="1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“</a:t>
            </a:r>
            <a:r>
              <a:rPr lang="uk-UA" sz="1600" b="1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Підсумки</a:t>
            </a:r>
            <a:r>
              <a:rPr lang="uk-UA" sz="16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роботи колективу з впровадження методичної проблеми  «Розвиток ключових </a:t>
            </a:r>
            <a:r>
              <a:rPr lang="uk-UA" sz="1600" b="1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компетенцій</a:t>
            </a:r>
            <a:r>
              <a:rPr lang="uk-UA" sz="16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і творчості учнів шляхом створення оптимального освітнього середовища в  умовах  сільської </a:t>
            </a:r>
            <a:r>
              <a:rPr lang="uk-UA" sz="1600" b="1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школи”</a:t>
            </a:r>
            <a:endParaRPr kumimoji="0" lang="uk-UA" sz="1600" b="1" i="1" u="none" strike="noStrike" cap="none" normalizeH="0" baseline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332656"/>
            <a:ext cx="947279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kumimoji="0" lang="uk-UA" sz="4400" i="1" u="none" strike="noStrike" cap="none" spc="50" normalizeH="0" baseline="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Етапи проведення педради</a:t>
            </a:r>
            <a:endParaRPr lang="uk-UA" sz="4400" i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115616" y="928670"/>
            <a:ext cx="756084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 етап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інформаційний</a:t>
            </a: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uk-UA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indent="180975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Підсумки роботи колективу з впровадження проблеми  «Розвиток ключових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компетенцій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і творчості учнів шляхом створення оптимального освітнього середовища в  умовах  сільської школи»</a:t>
            </a:r>
            <a:r>
              <a:rPr lang="uk-UA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uk-UA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відповідно до Програми розвитку школи на 2013 – 2018 роки.</a:t>
            </a:r>
            <a:endParaRPr lang="en-US" sz="20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rgbClr val="17365D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2400" dirty="0">
              <a:solidFill>
                <a:srgbClr val="17365D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DSCN057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008" y="2714620"/>
            <a:ext cx="2881301" cy="23038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DSCN057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85918" y="2714620"/>
            <a:ext cx="3429024" cy="23574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437</TotalTime>
  <Words>1083</Words>
  <Application>Microsoft Office PowerPoint</Application>
  <PresentationFormat>Экран (4:3)</PresentationFormat>
  <Paragraphs>119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SONY</dc:creator>
  <cp:lastModifiedBy>User</cp:lastModifiedBy>
  <cp:revision>40</cp:revision>
  <dcterms:created xsi:type="dcterms:W3CDTF">2018-03-30T17:43:29Z</dcterms:created>
  <dcterms:modified xsi:type="dcterms:W3CDTF">2018-04-13T07:50:44Z</dcterms:modified>
</cp:coreProperties>
</file>