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Default Extension="sldx" ContentType="application/vnd.openxmlformats-officedocument.presentationml.slide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91" r:id="rId2"/>
    <p:sldMasterId id="2147483733" r:id="rId3"/>
    <p:sldMasterId id="2147483745" r:id="rId4"/>
    <p:sldMasterId id="2147483749" r:id="rId5"/>
    <p:sldMasterId id="2147483791" r:id="rId6"/>
    <p:sldMasterId id="2147483808" r:id="rId7"/>
  </p:sldMasterIdLst>
  <p:sldIdLst>
    <p:sldId id="256" r:id="rId8"/>
    <p:sldId id="267" r:id="rId9"/>
    <p:sldId id="272" r:id="rId10"/>
    <p:sldId id="266" r:id="rId11"/>
    <p:sldId id="268" r:id="rId12"/>
    <p:sldId id="257" r:id="rId13"/>
    <p:sldId id="258" r:id="rId14"/>
    <p:sldId id="259" r:id="rId15"/>
    <p:sldId id="273" r:id="rId16"/>
    <p:sldId id="261" r:id="rId17"/>
    <p:sldId id="262" r:id="rId18"/>
    <p:sldId id="263" r:id="rId19"/>
    <p:sldId id="265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0213-F2C2-402E-AB9F-C703EB97B01D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692A-E730-4E79-BE38-38520B8DE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0213-F2C2-402E-AB9F-C703EB97B01D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692A-E730-4E79-BE38-38520B8DE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0213-F2C2-402E-AB9F-C703EB97B01D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692A-E730-4E79-BE38-38520B8DE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0213-F2C2-402E-AB9F-C703EB97B01D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692A-E730-4E79-BE38-38520B8DE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892B9-A86F-4EC5-9FDE-7492E4193209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C7F73-7738-4868-AF1C-7A44B5D62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CF542-2243-494E-A54C-4D5DA16F0FF7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19B65-715E-4461-A347-7CF43C49635F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03427-2C64-429F-BC57-262F035913D5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D23B5-5D1D-488B-8AC3-2DE87F800B09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7D535-61DA-464B-B8F7-7CC352705EB5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76216-79D7-429A-8394-489FAEB1E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27420-A563-4544-AF1D-8B94CE8A914C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A67AD-04A5-40ED-A38D-213ABD7C6BCD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1709B-FB1B-48C3-A54A-5517E569F054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1A066-2D25-44AF-8C4C-068E4DF438FB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aper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668162" cy="6858000"/>
          </a:xfrm>
          <a:prstGeom prst="rect">
            <a:avLst/>
          </a:prstGeom>
        </p:spPr>
      </p:pic>
      <p:pic>
        <p:nvPicPr>
          <p:cNvPr id="7" name="Рисунок 6" descr="paper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9672" y="0"/>
            <a:ext cx="1668162" cy="6858000"/>
          </a:xfrm>
          <a:prstGeom prst="rect">
            <a:avLst/>
          </a:prstGeom>
        </p:spPr>
      </p:pic>
      <p:pic>
        <p:nvPicPr>
          <p:cNvPr id="9" name="Рисунок 8" descr="paper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0"/>
            <a:ext cx="1668162" cy="6858000"/>
          </a:xfrm>
          <a:prstGeom prst="rect">
            <a:avLst/>
          </a:prstGeom>
        </p:spPr>
      </p:pic>
      <p:pic>
        <p:nvPicPr>
          <p:cNvPr id="10" name="Рисунок 9" descr="paper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0"/>
            <a:ext cx="1668162" cy="6858000"/>
          </a:xfrm>
          <a:prstGeom prst="rect">
            <a:avLst/>
          </a:prstGeom>
        </p:spPr>
      </p:pic>
      <p:pic>
        <p:nvPicPr>
          <p:cNvPr id="11" name="Рисунок 10" descr="paper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0"/>
            <a:ext cx="1668162" cy="6858000"/>
          </a:xfrm>
          <a:prstGeom prst="rect">
            <a:avLst/>
          </a:prstGeom>
        </p:spPr>
      </p:pic>
      <p:pic>
        <p:nvPicPr>
          <p:cNvPr id="12" name="Рисунок 11" descr="paper22.jpg"/>
          <p:cNvPicPr>
            <a:picLocks noChangeAspect="1"/>
          </p:cNvPicPr>
          <p:nvPr/>
        </p:nvPicPr>
        <p:blipFill>
          <a:blip r:embed="rId6" cstate="print"/>
          <a:srcRect r="37440"/>
          <a:stretch>
            <a:fillRect/>
          </a:stretch>
        </p:blipFill>
        <p:spPr>
          <a:xfrm>
            <a:off x="8100392" y="0"/>
            <a:ext cx="1043608" cy="6858000"/>
          </a:xfrm>
          <a:prstGeom prst="rect">
            <a:avLst/>
          </a:prstGeom>
        </p:spPr>
      </p:pic>
      <p:pic>
        <p:nvPicPr>
          <p:cNvPr id="14" name="Рисунок 13" descr="14358e5cf30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589240"/>
            <a:ext cx="1383229" cy="1096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90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alphaModFix amt="6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0_5e7fc_cf91a7ef_or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145532" cy="1022298"/>
          </a:xfrm>
          <a:prstGeom prst="rect">
            <a:avLst/>
          </a:prstGeom>
        </p:spPr>
      </p:pic>
      <p:pic>
        <p:nvPicPr>
          <p:cNvPr id="10" name="Рисунок 9" descr="0_5e7fc_cf91a7ef_or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0"/>
            <a:ext cx="3145532" cy="1022298"/>
          </a:xfrm>
          <a:prstGeom prst="rect">
            <a:avLst/>
          </a:prstGeom>
        </p:spPr>
      </p:pic>
      <p:pic>
        <p:nvPicPr>
          <p:cNvPr id="11" name="Рисунок 10" descr="0_5e7fc_cf91a7ef_orig.jpg"/>
          <p:cNvPicPr>
            <a:picLocks noChangeAspect="1"/>
          </p:cNvPicPr>
          <p:nvPr/>
        </p:nvPicPr>
        <p:blipFill>
          <a:blip r:embed="rId6" cstate="print"/>
          <a:srcRect r="7303"/>
          <a:stretch>
            <a:fillRect/>
          </a:stretch>
        </p:blipFill>
        <p:spPr>
          <a:xfrm>
            <a:off x="6228184" y="0"/>
            <a:ext cx="2915816" cy="10222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4E64290E-B2AC-4DB5-8193-F2D0A44345A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0822BB2-B0A0-4446-ABDA-CC2AB02EE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28670"/>
            <a:ext cx="7232848" cy="471013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  Забезпечення наступності в роботі початкової та основної школи  як одна з ключових  умов реалізації </a:t>
            </a:r>
            <a:r>
              <a:rPr lang="uk-UA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особистісно</a:t>
            </a: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зорієнтованого навчання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endParaRPr lang="uk-UA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uk-UA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556585" y="476672"/>
            <a:ext cx="79925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                                                            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Плющівська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загальноосвітня школа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І-ІІІ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ступенів                                 </a:t>
            </a:r>
            <a:endParaRPr kumimoji="0" lang="uk-UA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                               Баштанської міської ради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Баштанського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району Миколаївської області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5157192"/>
            <a:ext cx="2829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«02» листопада 2017 року. 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059832" y="217675"/>
            <a:ext cx="56166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Аналіз та узагальнення. </a:t>
            </a:r>
            <a:endParaRPr kumimoji="0" lang="uk-UA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Створення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характерних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ознак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язків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поняття «НАСТУПНІСТЬ»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124744"/>
            <a:ext cx="5868144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uk-UA" sz="5000" b="1" i="1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Інтерактивна вправа «</a:t>
            </a:r>
            <a:r>
              <a:rPr kumimoji="0" lang="uk-UA" sz="5000" b="1" i="1" u="none" strike="noStrike" cap="non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Гронування</a:t>
            </a:r>
            <a:r>
              <a:rPr kumimoji="0" lang="uk-UA" sz="5000" b="1" i="1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» </a:t>
            </a:r>
            <a:endParaRPr lang="uk-UA" sz="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1073" name="Picture 1" descr="C:\Users\SONY\Desktop\Новая папка\image-0-02-05-a1432090c0024bfa0be01a27ed7f77be05e1cc6692a51f373e9b03ec34b877c0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717032"/>
            <a:ext cx="396044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-71-6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3345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548680"/>
            <a:ext cx="69127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Підведення підсумків.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Ухвалення колективного рішення.</a:t>
            </a:r>
          </a:p>
          <a:p>
            <a:pPr>
              <a:buFont typeface="Wingdings" pitchFamily="2" charset="2"/>
              <a:buChar char="ü"/>
            </a:pPr>
            <a:endParaRPr lang="uk-UA" sz="28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ü"/>
            </a:pPr>
            <a:endParaRPr lang="uk-UA" sz="28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ü"/>
            </a:pPr>
            <a:endParaRPr lang="uk-UA" sz="28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ü"/>
            </a:pPr>
            <a:endParaRPr lang="uk-UA" sz="28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ü"/>
            </a:pPr>
            <a:endParaRPr lang="uk-UA" sz="28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uk-UA" sz="28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ü"/>
            </a:pPr>
            <a:endParaRPr lang="uk-UA" sz="28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uk-UA" sz="28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Рефлексія</a:t>
            </a:r>
            <a:endParaRPr lang="uk-UA" sz="2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29025" name="Picture 1" descr="C:\Users\SONY\Desktop\Новая папка\image-0-02-05-b7034aabe7303fd9435f1f4b25a1b6a8c3bbef19da4756da9a51d5f925d824b7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921" y="2060848"/>
            <a:ext cx="3764055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 descr="C:\Users\SONY\Desktop\Новая папка\IMG_6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6982" y="2060848"/>
            <a:ext cx="3945458" cy="3042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844824"/>
            <a:ext cx="849694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uk-UA" sz="50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Інтерактивна в</a:t>
            </a:r>
            <a:r>
              <a:rPr kumimoji="0" lang="ru-RU" sz="50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права «</a:t>
            </a:r>
            <a:r>
              <a:rPr kumimoji="0" lang="ru-RU" sz="5000" b="1" i="0" u="none" strike="noStrike" cap="non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Чарівний</a:t>
            </a:r>
            <a:r>
              <a:rPr kumimoji="0" lang="ru-RU" sz="50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5000" b="1" i="0" u="none" strike="noStrike" cap="non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кош</a:t>
            </a:r>
            <a:r>
              <a:rPr kumimoji="0" lang="ru-RU" sz="5000" b="1" i="0" u="none" strike="noStrike" cap="non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ик</a:t>
            </a:r>
            <a:r>
              <a:rPr kumimoji="0" lang="ru-RU" sz="50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lang="uk-UA" sz="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9" name="Picture 3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2142" y="260648"/>
            <a:ext cx="2681858" cy="18009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8001" name="Picture 1" descr="C:\Users\SONY\Desktop\Новая папка\image-0-02-05-bae25666bb749a434aa7b27a16b99d2cdd5e3057208e97bb7bf762d5a86836e0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17032"/>
            <a:ext cx="3759740" cy="261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8002" name="Picture 2" descr="C:\Users\SONY\Desktop\Новая папка\image-0-02-05-bd108fa017a1cadb8d0d3aa2896189fdd85e8f7f2b4685453260db5ece2176b4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645024"/>
            <a:ext cx="3816424" cy="2767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8003" name="Picture 3" descr="C:\Users\SONY\Desktop\Новая папка\image-0-02-05-08fd015bb57bbef2297cb5dba62f955840bf0b20cdcb890ccadde64c85e7f135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188640"/>
            <a:ext cx="3407701" cy="20608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26977" name="Object 1"/>
          <p:cNvGraphicFramePr>
            <a:graphicFrameLocks noChangeAspect="1"/>
          </p:cNvGraphicFramePr>
          <p:nvPr/>
        </p:nvGraphicFramePr>
        <p:xfrm>
          <a:off x="0" y="0"/>
          <a:ext cx="9144000" cy="6453336"/>
        </p:xfrm>
        <a:graphic>
          <a:graphicData uri="http://schemas.openxmlformats.org/presentationml/2006/ole">
            <p:oleObj spid="_x0000_s126977" name="Слайд" r:id="rId3" imgW="4570342" imgH="3427430" progId="PowerPoint.Slide.12">
              <p:embed/>
            </p:oleObj>
          </a:graphicData>
        </a:graphic>
      </p:graphicFrame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399868"/>
            <a:ext cx="7992888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Мета: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залучити колег до широкого обговорення визначеної проблеми; виробити загальні підходи до організації навчально-виховного процесу в період адаптації; проаналізувати вікові особливості молодших школярів; визначити момент взаємодії та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взаємоприйнятності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індивідуальних стилів учителів початкової й середньої ланок навчання.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3501008"/>
            <a:ext cx="37444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just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Успіх у навчанні - єдине джерело внутрішніх сил дитини, які породжують енергію для подолання труднощів, бажання вчитися</a:t>
            </a:r>
            <a:r>
              <a:rPr lang="uk-UA" sz="2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.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indent="53975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endParaRPr lang="uk-UA" sz="2000" b="1" i="1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</a:endParaRPr>
          </a:p>
          <a:p>
            <a:pPr lvl="0" indent="53975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uk-UA" sz="2000" b="1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В. Сухомлинський</a:t>
            </a:r>
            <a:endParaRPr lang="uk-UA" sz="32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1"/>
          <p:cNvSpPr>
            <a:spLocks noChangeArrowheads="1"/>
          </p:cNvSpPr>
          <p:nvPr/>
        </p:nvSpPr>
        <p:spPr bwMode="auto">
          <a:xfrm>
            <a:off x="1115616" y="1052736"/>
            <a:ext cx="702027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Виступ</a:t>
            </a:r>
            <a:r>
              <a:rPr kumimoji="0" lang="uk-UA" sz="3600" b="1" i="1" u="none" strike="noStrike" cap="none" normalizeH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36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Таранкової</a:t>
            </a:r>
            <a:r>
              <a:rPr kumimoji="0" lang="uk-UA" sz="36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Світлани Володимирівни</a:t>
            </a: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пояснення мети та змісту, постановка завдань для творчих груп, визначення регламенту.</a:t>
            </a:r>
            <a:endParaRPr kumimoji="0" lang="uk-UA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8241" name="Picture 1" descr="C:\Users\SONY\Desktop\Новая папка\IMG_6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645024"/>
            <a:ext cx="3540901" cy="26556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836712"/>
            <a:ext cx="4451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Порядок денний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1484784"/>
            <a:ext cx="849694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1. Інформація про стан виконання рішення попереднього засідання від 30.08.2017 р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b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Про забезпечення наступності в роботі початкової та основної школи  як одна з ключових умов реалізації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особистісно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зорієнтованого навчання (доповідь заступника директора з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НВР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Романюк С.О.)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3. Про особливості адаптації учнів 5 класу у школі ІІ ступеня (результати психологічних досліджень та рекомендації вчителям (практичний психолог Боровик Д.В.). </a:t>
            </a: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4. З досвіду практичної роботи: презентаційні виступи членів творчих груп учителів.</a:t>
            </a: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5. Підведення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+mn-ea"/>
                <a:cs typeface="+mn-cs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підсумків.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+mn-ea"/>
                <a:cs typeface="+mn-cs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Прийняття колективного рішення.</a:t>
            </a: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6.Рефлексія.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51520" y="980728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Організація роботи. Мотивація до активної співпраці.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2060848"/>
            <a:ext cx="51480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uk-UA" sz="5400" b="1" i="0" u="none" strike="noStrike" cap="non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Самопрезентація</a:t>
            </a:r>
            <a:r>
              <a:rPr kumimoji="0" lang="uk-UA" sz="54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ctr"/>
            <a:r>
              <a:rPr kumimoji="0" lang="uk-UA" sz="54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«Ініціали» 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653136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Інструкція: </a:t>
            </a:r>
            <a:r>
              <a:rPr lang="uk-UA" sz="24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Кожному учасникові пропонується назвати своє прізвище, ім’я, по батькові, а потім – свої позитивні якості, що починаються з літер власних ініціалів. Наприклад, Михайлова Олена Юріївна, мудра, оригінальна,  юна (ювелірна, юрлива). Усі представляються по колу.</a:t>
            </a:r>
            <a:endParaRPr lang="uk-UA" dirty="0">
              <a:latin typeface="Monotype Corsiva" pitchFamily="66" charset="0"/>
            </a:endParaRPr>
          </a:p>
        </p:txBody>
      </p:sp>
      <p:pic>
        <p:nvPicPr>
          <p:cNvPr id="136193" name="Picture 1" descr="C:\Users\SONY\Desktop\Новая папка\IMG_6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3480387" cy="2610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4057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uk-UA" sz="54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Вправа «Мозковий штурм» 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051720" y="4449017"/>
            <a:ext cx="64807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Продовжіть</a:t>
            </a: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речення </a:t>
            </a:r>
            <a:r>
              <a:rPr lang="uk-UA" sz="3600" b="1" i="1" dirty="0" smtClean="0">
                <a:latin typeface="+mj-lt"/>
                <a:ea typeface="Times New Roman" pitchFamily="18" charset="0"/>
                <a:cs typeface="Arial" pitchFamily="34" charset="0"/>
              </a:rPr>
              <a:t>                                   </a:t>
            </a: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               </a:t>
            </a: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«Адаптація – це……»</a:t>
            </a:r>
            <a:endParaRPr kumimoji="0" lang="uk-UA" sz="48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35169" name="Picture 1" descr="C:\Users\SONY\Desktop\Новая папка\IMG_6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5170" name="Picture 2" descr="C:\Users\SONY\Desktop\Новая папка\IMG_6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67544" y="404664"/>
            <a:ext cx="30764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ІІ. Основна частина. 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3568" y="1082933"/>
            <a:ext cx="79208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ea typeface="Times New Roman" pitchFamily="18" charset="0"/>
                <a:cs typeface="Arial" pitchFamily="34" charset="0"/>
              </a:rPr>
              <a:t>Доповідь заступника директора з </a:t>
            </a:r>
            <a:r>
              <a:rPr kumimoji="0" lang="uk-UA" sz="3200" b="1" i="1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ea typeface="Times New Roman" pitchFamily="18" charset="0"/>
                <a:cs typeface="Arial" pitchFamily="34" charset="0"/>
              </a:rPr>
              <a:t>НВР</a:t>
            </a: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Романюк Світлани</a:t>
            </a:r>
            <a:r>
              <a:rPr kumimoji="0" lang="uk-UA" sz="32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 Олександрівни</a:t>
            </a: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lvl="2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ЗАБЕЗПЕЧЕННЯ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НАСТУПНОСТІ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НАВЧАЛЬНО-ВИХОВНОГО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ПРОЦЕСУ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ПОЧАТКОВОЇ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СЕРЕДНЬОЇ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ЛАНОК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НАВЧАННЯ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34145" name="Picture 1" descr="C:\Users\SONY\Desktop\Новая папка\IMG_6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645024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39552" y="476672"/>
            <a:ext cx="835292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Виступ практичного психолога </a:t>
            </a: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Боровик Дарії</a:t>
            </a:r>
            <a:r>
              <a:rPr kumimoji="0" lang="uk-UA" sz="36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Володимирівни: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r>
              <a:rPr kumimoji="0" lang="uk-UA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uk-UA" sz="3600" b="1" i="1" dirty="0" smtClean="0">
                <a:latin typeface="Monotype Corsiva" pitchFamily="66" charset="0"/>
              </a:rPr>
              <a:t>Вікові особливості дітей 10-11 років </a:t>
            </a:r>
            <a:endParaRPr lang="uk-UA" sz="3600" dirty="0" smtClean="0">
              <a:latin typeface="Monotype Corsiva" pitchFamily="66" charset="0"/>
            </a:endParaRPr>
          </a:p>
          <a:p>
            <a:pPr algn="ctr"/>
            <a:r>
              <a:rPr lang="uk-UA" sz="3600" b="1" i="1" dirty="0" smtClean="0">
                <a:latin typeface="Monotype Corsiva" pitchFamily="66" charset="0"/>
              </a:rPr>
              <a:t>та </a:t>
            </a:r>
            <a:r>
              <a:rPr lang="uk-UA" sz="3600" b="1" i="1" dirty="0" smtClean="0">
                <a:latin typeface="Monotype Corsiva" pitchFamily="66" charset="0"/>
              </a:rPr>
              <a:t>процес </a:t>
            </a:r>
            <a:r>
              <a:rPr lang="uk-UA" sz="3600" b="1" i="1" dirty="0" smtClean="0">
                <a:latin typeface="Monotype Corsiva" pitchFamily="66" charset="0"/>
              </a:rPr>
              <a:t>адаптації  учнів 5 класу </a:t>
            </a:r>
            <a:endParaRPr lang="uk-UA" sz="3600" b="1" i="1" dirty="0" smtClean="0">
              <a:latin typeface="Monotype Corsiva" pitchFamily="66" charset="0"/>
            </a:endParaRPr>
          </a:p>
          <a:p>
            <a:pPr algn="ctr"/>
            <a:r>
              <a:rPr lang="uk-UA" sz="3600" b="1" i="1" dirty="0" smtClean="0">
                <a:latin typeface="Monotype Corsiva" pitchFamily="66" charset="0"/>
              </a:rPr>
              <a:t>у </a:t>
            </a:r>
            <a:r>
              <a:rPr lang="uk-UA" sz="3600" b="1" i="1" dirty="0" smtClean="0">
                <a:latin typeface="Monotype Corsiva" pitchFamily="66" charset="0"/>
              </a:rPr>
              <a:t>школі </a:t>
            </a:r>
            <a:r>
              <a:rPr lang="uk-UA" sz="3600" b="1" i="1" dirty="0" smtClean="0">
                <a:latin typeface="Monotype Corsiva" pitchFamily="66" charset="0"/>
              </a:rPr>
              <a:t> ІІ ступеня </a:t>
            </a:r>
            <a:r>
              <a:rPr lang="uk-UA" sz="3600" b="1" i="1" dirty="0" smtClean="0">
                <a:latin typeface="Monotype Corsiva" pitchFamily="66" charset="0"/>
              </a:rPr>
              <a:t>”</a:t>
            </a:r>
            <a:endParaRPr lang="uk-UA" sz="3600" dirty="0" smtClean="0"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33121" name="Picture 1" descr="C:\Users\SONY\Desktop\Новая папка\IMG_6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56992"/>
            <a:ext cx="3744416" cy="280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04665"/>
            <a:ext cx="76930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uk-UA" sz="4000" b="1" i="1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4000" b="1" i="1" u="none" strike="noStrike" cap="non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бговорення</a:t>
            </a:r>
            <a:r>
              <a:rPr kumimoji="0" lang="ru-RU" sz="4000" b="1" i="1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  </a:t>
            </a:r>
            <a:r>
              <a:rPr kumimoji="0" lang="ru-RU" sz="4000" b="1" i="1" u="none" strike="noStrike" cap="non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круглий</a:t>
            </a:r>
            <a:r>
              <a:rPr kumimoji="0" lang="ru-RU" sz="4000" b="1" i="1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1" u="none" strike="noStrike" cap="non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стіл</a:t>
            </a:r>
            <a:r>
              <a:rPr kumimoji="0" lang="ru-RU" sz="4000" b="1" i="1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«</a:t>
            </a:r>
            <a:r>
              <a:rPr kumimoji="0" lang="ru-RU" sz="4000" b="1" i="1" u="none" strike="noStrike" cap="non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Увага</a:t>
            </a:r>
            <a:r>
              <a:rPr kumimoji="0" lang="ru-RU" sz="4000" b="1" i="1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! </a:t>
            </a:r>
            <a:r>
              <a:rPr kumimoji="0" lang="ru-RU" sz="4000" b="1" i="1" u="none" strike="noStrike" cap="non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Досвід</a:t>
            </a:r>
            <a:r>
              <a:rPr kumimoji="0" lang="ru-RU" sz="4000" b="1" i="1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lang="uk-UA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2098" name="Picture 2" descr="C:\Users\SONY\Desktop\Новая папка\IMG_6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05064"/>
            <a:ext cx="307234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SONY\Desktop\Новая папка\IMG_6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005064"/>
            <a:ext cx="3120347" cy="234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 descr="C:\Users\SONY\Desktop\Новая папка\image-0-02-05-7f52ddb7618e3c5385921c4634b8b8cf81e92d226192e7cb1edd02f4b23df96e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844824"/>
            <a:ext cx="3791744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SONY\Desktop\Новая папка\IMG_61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556792"/>
            <a:ext cx="3408379" cy="2556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2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1">
  <a:themeElements>
    <a:clrScheme name="Другая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FAC08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30">
  <a:themeElements>
    <a:clrScheme name="Другая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3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31">
  <a:themeElements>
    <a:clrScheme name="Другая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36609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4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1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Тема12</Template>
  <TotalTime>341</TotalTime>
  <Words>310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Тема12</vt:lpstr>
      <vt:lpstr>Тема11</vt:lpstr>
      <vt:lpstr>Тема30</vt:lpstr>
      <vt:lpstr>Тема36</vt:lpstr>
      <vt:lpstr>Тема31</vt:lpstr>
      <vt:lpstr>Тема40</vt:lpstr>
      <vt:lpstr>Тема14</vt:lpstr>
      <vt:lpstr>Слайд</vt:lpstr>
      <vt:lpstr>                                                              Плющівська загальноосвітня школа І-ІІІ ступенів                                                                  Баштанської міської ради Баштанського району Миколаївської області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Педагогічна рада №2</dc:title>
  <dc:creator>Admin</dc:creator>
  <cp:lastModifiedBy>123</cp:lastModifiedBy>
  <cp:revision>29</cp:revision>
  <dcterms:created xsi:type="dcterms:W3CDTF">2016-01-03T15:55:52Z</dcterms:created>
  <dcterms:modified xsi:type="dcterms:W3CDTF">2017-11-30T11:49:13Z</dcterms:modified>
</cp:coreProperties>
</file>