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61" r:id="rId13"/>
    <p:sldId id="275" r:id="rId14"/>
    <p:sldId id="274" r:id="rId15"/>
    <p:sldId id="282" r:id="rId16"/>
    <p:sldId id="281" r:id="rId17"/>
    <p:sldId id="280" r:id="rId18"/>
    <p:sldId id="279" r:id="rId19"/>
    <p:sldId id="278" r:id="rId20"/>
    <p:sldId id="277" r:id="rId21"/>
    <p:sldId id="283" r:id="rId22"/>
    <p:sldId id="284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B4296-142F-49F6-87F8-8651AA91C76B}" type="doc">
      <dgm:prSet loTypeId="urn:microsoft.com/office/officeart/2005/8/layout/defaul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123208-4333-445F-81C1-6E4E4DAF57E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ілюстрація</a:t>
          </a:r>
          <a:endParaRPr lang="ru-RU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E19AF31-58F4-4109-A0D8-3F65924E6170}" type="parTrans" cxnId="{4468E014-9BF9-456A-9BA5-652F954C60F8}">
      <dgm:prSet/>
      <dgm:spPr/>
      <dgm:t>
        <a:bodyPr/>
        <a:lstStyle/>
        <a:p>
          <a:endParaRPr lang="ru-RU"/>
        </a:p>
      </dgm:t>
    </dgm:pt>
    <dgm:pt modelId="{F7698581-AD56-4BFB-A074-2174F6A69225}" type="sibTrans" cxnId="{4468E014-9BF9-456A-9BA5-652F954C60F8}">
      <dgm:prSet/>
      <dgm:spPr/>
      <dgm:t>
        <a:bodyPr/>
        <a:lstStyle/>
        <a:p>
          <a:endParaRPr lang="ru-RU"/>
        </a:p>
      </dgm:t>
    </dgm:pt>
    <dgm:pt modelId="{62174443-E985-42F6-AFB7-0E412F2FA50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текстовий</a:t>
          </a:r>
          <a:r>
            <a:rPr lang="ru-RU" sz="2400" b="1" dirty="0" smtClean="0"/>
            <a:t> </a:t>
          </a:r>
          <a:r>
            <a:rPr lang="ru-RU" sz="2400" b="1" dirty="0" err="1" smtClean="0"/>
            <a:t>матеріал</a:t>
          </a:r>
          <a:endParaRPr lang="ru-RU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F69F4B8-4E50-4890-8968-41CEB00C9B1E}" type="parTrans" cxnId="{2DEC3C4B-A209-477F-9627-4C66DE343767}">
      <dgm:prSet/>
      <dgm:spPr/>
      <dgm:t>
        <a:bodyPr/>
        <a:lstStyle/>
        <a:p>
          <a:endParaRPr lang="ru-RU"/>
        </a:p>
      </dgm:t>
    </dgm:pt>
    <dgm:pt modelId="{A06B1EF8-E4E8-4BEA-B05D-454DDAC7A6D5}" type="sibTrans" cxnId="{2DEC3C4B-A209-477F-9627-4C66DE343767}">
      <dgm:prSet/>
      <dgm:spPr/>
      <dgm:t>
        <a:bodyPr/>
        <a:lstStyle/>
        <a:p>
          <a:endParaRPr lang="ru-RU"/>
        </a:p>
      </dgm:t>
    </dgm:pt>
    <dgm:pt modelId="{1953B9CE-E782-4A63-B0ED-6BB7340275F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карта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F748901-90AA-4380-96D9-6877F98C4D27}" type="parTrans" cxnId="{A8D0924B-1200-4BC7-A047-145AF54F450A}">
      <dgm:prSet/>
      <dgm:spPr/>
      <dgm:t>
        <a:bodyPr/>
        <a:lstStyle/>
        <a:p>
          <a:endParaRPr lang="ru-RU"/>
        </a:p>
      </dgm:t>
    </dgm:pt>
    <dgm:pt modelId="{3ED31815-EC38-47BE-9AB0-FFA993A388C3}" type="sibTrans" cxnId="{A8D0924B-1200-4BC7-A047-145AF54F450A}">
      <dgm:prSet/>
      <dgm:spPr/>
      <dgm:t>
        <a:bodyPr/>
        <a:lstStyle/>
        <a:p>
          <a:endParaRPr lang="ru-RU"/>
        </a:p>
      </dgm:t>
    </dgm:pt>
    <dgm:pt modelId="{762AAF3C-DDF1-49A9-AE41-52E924E9AB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схема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E68E52F-2A46-47AC-A4C0-6E0CE5E50004}" type="parTrans" cxnId="{B44AD2ED-491B-4686-BAF7-D1EBD9A8494C}">
      <dgm:prSet/>
      <dgm:spPr/>
      <dgm:t>
        <a:bodyPr/>
        <a:lstStyle/>
        <a:p>
          <a:endParaRPr lang="ru-RU"/>
        </a:p>
      </dgm:t>
    </dgm:pt>
    <dgm:pt modelId="{63390D99-9D3E-4771-9A66-4EF2859C03E1}" type="sibTrans" cxnId="{B44AD2ED-491B-4686-BAF7-D1EBD9A8494C}">
      <dgm:prSet/>
      <dgm:spPr/>
      <dgm:t>
        <a:bodyPr/>
        <a:lstStyle/>
        <a:p>
          <a:endParaRPr lang="ru-RU"/>
        </a:p>
      </dgm:t>
    </dgm:pt>
    <dgm:pt modelId="{5ABF70CD-3EAA-48DA-9AE3-A283C039F0B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аудіовізуальна</a:t>
          </a:r>
          <a:r>
            <a:rPr lang="ru-RU" sz="2400" b="1" dirty="0" smtClean="0"/>
            <a:t> </a:t>
          </a:r>
          <a:r>
            <a:rPr lang="ru-RU" sz="2400" b="1" dirty="0" err="1" smtClean="0"/>
            <a:t>ілюстрація</a:t>
          </a:r>
          <a:endParaRPr lang="ru-RU" sz="2400" b="1" dirty="0"/>
        </a:p>
      </dgm:t>
    </dgm:pt>
    <dgm:pt modelId="{5AE7C544-29D5-4AA1-9893-4B7C8F18A70A}" type="parTrans" cxnId="{74E134C6-D657-46E3-94BD-0A8E080B48F0}">
      <dgm:prSet/>
      <dgm:spPr/>
      <dgm:t>
        <a:bodyPr/>
        <a:lstStyle/>
        <a:p>
          <a:endParaRPr lang="ru-RU"/>
        </a:p>
      </dgm:t>
    </dgm:pt>
    <dgm:pt modelId="{5B9B2233-45B2-41BB-8B55-87A150A6A548}" type="sibTrans" cxnId="{74E134C6-D657-46E3-94BD-0A8E080B48F0}">
      <dgm:prSet/>
      <dgm:spPr/>
      <dgm:t>
        <a:bodyPr/>
        <a:lstStyle/>
        <a:p>
          <a:endParaRPr lang="ru-RU"/>
        </a:p>
      </dgm:t>
    </dgm:pt>
    <dgm:pt modelId="{01025FAA-8CC0-43E9-B415-49E6A5211AC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/>
        </a:p>
        <a:p>
          <a:pPr marL="0" marR="0" indent="0" defTabSz="2089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err="1" smtClean="0"/>
            <a:t>перевірка</a:t>
          </a:r>
          <a:r>
            <a:rPr lang="ru-RU" sz="2400" b="1" dirty="0" smtClean="0"/>
            <a:t> </a:t>
          </a:r>
          <a:r>
            <a:rPr lang="ru-RU" sz="2400" b="1" dirty="0" err="1" smtClean="0"/>
            <a:t>знань</a:t>
          </a:r>
          <a:endParaRPr lang="ru-RU" sz="2400" b="1" dirty="0" smtClean="0"/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9D3BFF2-1A41-4A58-98A7-1A8E828FAC06}" type="parTrans" cxnId="{1C705CF1-0301-4E7D-9F32-87F6430CACFA}">
      <dgm:prSet/>
      <dgm:spPr/>
      <dgm:t>
        <a:bodyPr/>
        <a:lstStyle/>
        <a:p>
          <a:endParaRPr lang="ru-RU"/>
        </a:p>
      </dgm:t>
    </dgm:pt>
    <dgm:pt modelId="{874A51B4-5E74-4EA4-862E-E30959A0D292}" type="sibTrans" cxnId="{1C705CF1-0301-4E7D-9F32-87F6430CACFA}">
      <dgm:prSet/>
      <dgm:spPr/>
      <dgm:t>
        <a:bodyPr/>
        <a:lstStyle/>
        <a:p>
          <a:endParaRPr lang="ru-RU"/>
        </a:p>
      </dgm:t>
    </dgm:pt>
    <dgm:pt modelId="{071F2FFE-02A1-40B6-8312-8079BB41FDA7}" type="pres">
      <dgm:prSet presAssocID="{3A7B4296-142F-49F6-87F8-8651AA91C7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A32CD-F7FB-4E05-B908-8BBF3118BA19}" type="pres">
      <dgm:prSet presAssocID="{9C123208-4333-445F-81C1-6E4E4DAF57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2EE60-6068-4190-916C-63BAC26E3CF5}" type="pres">
      <dgm:prSet presAssocID="{F7698581-AD56-4BFB-A074-2174F6A69225}" presName="sibTrans" presStyleCnt="0"/>
      <dgm:spPr/>
    </dgm:pt>
    <dgm:pt modelId="{298C6957-316A-402F-BC55-384592264628}" type="pres">
      <dgm:prSet presAssocID="{62174443-E985-42F6-AFB7-0E412F2FA5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22763-46AC-4D32-B93D-A77AF394F5D8}" type="pres">
      <dgm:prSet presAssocID="{A06B1EF8-E4E8-4BEA-B05D-454DDAC7A6D5}" presName="sibTrans" presStyleCnt="0"/>
      <dgm:spPr/>
    </dgm:pt>
    <dgm:pt modelId="{AA685E6A-D569-44E8-BC8F-4E59EFC07356}" type="pres">
      <dgm:prSet presAssocID="{1953B9CE-E782-4A63-B0ED-6BB7340275F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298B7-B04A-40DD-9D35-B841B3DA8172}" type="pres">
      <dgm:prSet presAssocID="{3ED31815-EC38-47BE-9AB0-FFA993A388C3}" presName="sibTrans" presStyleCnt="0"/>
      <dgm:spPr/>
    </dgm:pt>
    <dgm:pt modelId="{A3CE8E1F-6DA4-406F-9C13-3E10B679A9F7}" type="pres">
      <dgm:prSet presAssocID="{762AAF3C-DDF1-49A9-AE41-52E924E9AB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6A866-6731-4922-9474-3CAA28DDAD2A}" type="pres">
      <dgm:prSet presAssocID="{63390D99-9D3E-4771-9A66-4EF2859C03E1}" presName="sibTrans" presStyleCnt="0"/>
      <dgm:spPr/>
    </dgm:pt>
    <dgm:pt modelId="{99DDE641-83E2-40AE-99CA-B5E91BDC7E44}" type="pres">
      <dgm:prSet presAssocID="{5ABF70CD-3EAA-48DA-9AE3-A283C039F0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35046-0FF7-42B1-B931-564EE455B9D3}" type="pres">
      <dgm:prSet presAssocID="{5B9B2233-45B2-41BB-8B55-87A150A6A548}" presName="sibTrans" presStyleCnt="0"/>
      <dgm:spPr/>
    </dgm:pt>
    <dgm:pt modelId="{B27E011F-17F5-4361-8104-BC857E3C2B93}" type="pres">
      <dgm:prSet presAssocID="{01025FAA-8CC0-43E9-B415-49E6A5211AC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43F8CC-5A42-43AF-A6DA-2DDDF22D7FBD}" type="presOf" srcId="{9C123208-4333-445F-81C1-6E4E4DAF57EF}" destId="{EF0A32CD-F7FB-4E05-B908-8BBF3118BA19}" srcOrd="0" destOrd="0" presId="urn:microsoft.com/office/officeart/2005/8/layout/default"/>
    <dgm:cxn modelId="{08FA1FC7-71BB-486C-A274-937ACAF5C94B}" type="presOf" srcId="{3A7B4296-142F-49F6-87F8-8651AA91C76B}" destId="{071F2FFE-02A1-40B6-8312-8079BB41FDA7}" srcOrd="0" destOrd="0" presId="urn:microsoft.com/office/officeart/2005/8/layout/default"/>
    <dgm:cxn modelId="{4468E014-9BF9-456A-9BA5-652F954C60F8}" srcId="{3A7B4296-142F-49F6-87F8-8651AA91C76B}" destId="{9C123208-4333-445F-81C1-6E4E4DAF57EF}" srcOrd="0" destOrd="0" parTransId="{8E19AF31-58F4-4109-A0D8-3F65924E6170}" sibTransId="{F7698581-AD56-4BFB-A074-2174F6A69225}"/>
    <dgm:cxn modelId="{A8D0924B-1200-4BC7-A047-145AF54F450A}" srcId="{3A7B4296-142F-49F6-87F8-8651AA91C76B}" destId="{1953B9CE-E782-4A63-B0ED-6BB7340275FB}" srcOrd="2" destOrd="0" parTransId="{0F748901-90AA-4380-96D9-6877F98C4D27}" sibTransId="{3ED31815-EC38-47BE-9AB0-FFA993A388C3}"/>
    <dgm:cxn modelId="{1C705CF1-0301-4E7D-9F32-87F6430CACFA}" srcId="{3A7B4296-142F-49F6-87F8-8651AA91C76B}" destId="{01025FAA-8CC0-43E9-B415-49E6A5211AC7}" srcOrd="5" destOrd="0" parTransId="{E9D3BFF2-1A41-4A58-98A7-1A8E828FAC06}" sibTransId="{874A51B4-5E74-4EA4-862E-E30959A0D292}"/>
    <dgm:cxn modelId="{87418668-4EBB-46BC-A3EE-117B8D362452}" type="presOf" srcId="{01025FAA-8CC0-43E9-B415-49E6A5211AC7}" destId="{B27E011F-17F5-4361-8104-BC857E3C2B93}" srcOrd="0" destOrd="0" presId="urn:microsoft.com/office/officeart/2005/8/layout/default"/>
    <dgm:cxn modelId="{68B98F73-8D63-461E-9BFF-97121415FD50}" type="presOf" srcId="{62174443-E985-42F6-AFB7-0E412F2FA50B}" destId="{298C6957-316A-402F-BC55-384592264628}" srcOrd="0" destOrd="0" presId="urn:microsoft.com/office/officeart/2005/8/layout/default"/>
    <dgm:cxn modelId="{12AB0628-2C9C-47C7-8D37-5449AEF8054C}" type="presOf" srcId="{762AAF3C-DDF1-49A9-AE41-52E924E9AB64}" destId="{A3CE8E1F-6DA4-406F-9C13-3E10B679A9F7}" srcOrd="0" destOrd="0" presId="urn:microsoft.com/office/officeart/2005/8/layout/default"/>
    <dgm:cxn modelId="{74E134C6-D657-46E3-94BD-0A8E080B48F0}" srcId="{3A7B4296-142F-49F6-87F8-8651AA91C76B}" destId="{5ABF70CD-3EAA-48DA-9AE3-A283C039F0B5}" srcOrd="4" destOrd="0" parTransId="{5AE7C544-29D5-4AA1-9893-4B7C8F18A70A}" sibTransId="{5B9B2233-45B2-41BB-8B55-87A150A6A548}"/>
    <dgm:cxn modelId="{E2376E11-2AA7-4E49-BB4D-B1573B4BB58A}" type="presOf" srcId="{5ABF70CD-3EAA-48DA-9AE3-A283C039F0B5}" destId="{99DDE641-83E2-40AE-99CA-B5E91BDC7E44}" srcOrd="0" destOrd="0" presId="urn:microsoft.com/office/officeart/2005/8/layout/default"/>
    <dgm:cxn modelId="{2DEC3C4B-A209-477F-9627-4C66DE343767}" srcId="{3A7B4296-142F-49F6-87F8-8651AA91C76B}" destId="{62174443-E985-42F6-AFB7-0E412F2FA50B}" srcOrd="1" destOrd="0" parTransId="{4F69F4B8-4E50-4890-8968-41CEB00C9B1E}" sibTransId="{A06B1EF8-E4E8-4BEA-B05D-454DDAC7A6D5}"/>
    <dgm:cxn modelId="{B44AD2ED-491B-4686-BAF7-D1EBD9A8494C}" srcId="{3A7B4296-142F-49F6-87F8-8651AA91C76B}" destId="{762AAF3C-DDF1-49A9-AE41-52E924E9AB64}" srcOrd="3" destOrd="0" parTransId="{BE68E52F-2A46-47AC-A4C0-6E0CE5E50004}" sibTransId="{63390D99-9D3E-4771-9A66-4EF2859C03E1}"/>
    <dgm:cxn modelId="{41752622-6FE6-4AE7-A8C6-A935138FDEB8}" type="presOf" srcId="{1953B9CE-E782-4A63-B0ED-6BB7340275FB}" destId="{AA685E6A-D569-44E8-BC8F-4E59EFC07356}" srcOrd="0" destOrd="0" presId="urn:microsoft.com/office/officeart/2005/8/layout/default"/>
    <dgm:cxn modelId="{264F584B-D256-42B6-B20B-D1BB895CB58E}" type="presParOf" srcId="{071F2FFE-02A1-40B6-8312-8079BB41FDA7}" destId="{EF0A32CD-F7FB-4E05-B908-8BBF3118BA19}" srcOrd="0" destOrd="0" presId="urn:microsoft.com/office/officeart/2005/8/layout/default"/>
    <dgm:cxn modelId="{BFD782E8-3411-4478-A1B6-CD59E764572B}" type="presParOf" srcId="{071F2FFE-02A1-40B6-8312-8079BB41FDA7}" destId="{6BF2EE60-6068-4190-916C-63BAC26E3CF5}" srcOrd="1" destOrd="0" presId="urn:microsoft.com/office/officeart/2005/8/layout/default"/>
    <dgm:cxn modelId="{6E0D1A1C-A1F7-45E3-AF1E-2125782FA0DA}" type="presParOf" srcId="{071F2FFE-02A1-40B6-8312-8079BB41FDA7}" destId="{298C6957-316A-402F-BC55-384592264628}" srcOrd="2" destOrd="0" presId="urn:microsoft.com/office/officeart/2005/8/layout/default"/>
    <dgm:cxn modelId="{23474726-EB21-4186-A595-BA0685597150}" type="presParOf" srcId="{071F2FFE-02A1-40B6-8312-8079BB41FDA7}" destId="{E9822763-46AC-4D32-B93D-A77AF394F5D8}" srcOrd="3" destOrd="0" presId="urn:microsoft.com/office/officeart/2005/8/layout/default"/>
    <dgm:cxn modelId="{2F6C088D-ED0D-4DCE-85CC-11097D3B4BC2}" type="presParOf" srcId="{071F2FFE-02A1-40B6-8312-8079BB41FDA7}" destId="{AA685E6A-D569-44E8-BC8F-4E59EFC07356}" srcOrd="4" destOrd="0" presId="urn:microsoft.com/office/officeart/2005/8/layout/default"/>
    <dgm:cxn modelId="{17F56CC7-C5ED-4FE8-AD79-13A97F6F32FE}" type="presParOf" srcId="{071F2FFE-02A1-40B6-8312-8079BB41FDA7}" destId="{647298B7-B04A-40DD-9D35-B841B3DA8172}" srcOrd="5" destOrd="0" presId="urn:microsoft.com/office/officeart/2005/8/layout/default"/>
    <dgm:cxn modelId="{478122AE-CA6D-4AA1-BABB-66F72A4676A6}" type="presParOf" srcId="{071F2FFE-02A1-40B6-8312-8079BB41FDA7}" destId="{A3CE8E1F-6DA4-406F-9C13-3E10B679A9F7}" srcOrd="6" destOrd="0" presId="urn:microsoft.com/office/officeart/2005/8/layout/default"/>
    <dgm:cxn modelId="{FFB37676-F860-4DD8-A76A-C61D257190EE}" type="presParOf" srcId="{071F2FFE-02A1-40B6-8312-8079BB41FDA7}" destId="{DE46A866-6731-4922-9474-3CAA28DDAD2A}" srcOrd="7" destOrd="0" presId="urn:microsoft.com/office/officeart/2005/8/layout/default"/>
    <dgm:cxn modelId="{E73CF296-8E59-43CB-A0FD-C2CFD2DF796A}" type="presParOf" srcId="{071F2FFE-02A1-40B6-8312-8079BB41FDA7}" destId="{99DDE641-83E2-40AE-99CA-B5E91BDC7E44}" srcOrd="8" destOrd="0" presId="urn:microsoft.com/office/officeart/2005/8/layout/default"/>
    <dgm:cxn modelId="{79CB04B7-9671-43B7-930A-9EAC474C91ED}" type="presParOf" srcId="{071F2FFE-02A1-40B6-8312-8079BB41FDA7}" destId="{8B935046-0FF7-42B1-B931-564EE455B9D3}" srcOrd="9" destOrd="0" presId="urn:microsoft.com/office/officeart/2005/8/layout/default"/>
    <dgm:cxn modelId="{F2D2D4B4-967A-49E3-9D72-16B869C33B8A}" type="presParOf" srcId="{071F2FFE-02A1-40B6-8312-8079BB41FDA7}" destId="{B27E011F-17F5-4361-8104-BC857E3C2B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6300-CCDF-4D02-83C2-C33B23B628B6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975B8-5EF2-4399-9789-E453EB350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09AF-8938-47EA-959D-33CF8EA972F0}" type="datetimeFigureOut">
              <a:rPr lang="ru-RU" smtClean="0"/>
              <a:pPr/>
              <a:t>08.04.2016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1A27-9908-4451-882D-D5DBDDB6E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парень.png"/>
          <p:cNvPicPr>
            <a:picLocks noChangeAspect="1" noChangeArrowheads="1"/>
          </p:cNvPicPr>
          <p:nvPr/>
        </p:nvPicPr>
        <p:blipFill>
          <a:blip r:embed="rId3" cstate="print"/>
          <a:srcRect l="3560" b="4959"/>
          <a:stretch>
            <a:fillRect/>
          </a:stretch>
        </p:blipFill>
        <p:spPr bwMode="auto">
          <a:xfrm>
            <a:off x="0" y="3573016"/>
            <a:ext cx="4890035" cy="3284984"/>
          </a:xfrm>
          <a:prstGeom prst="rect">
            <a:avLst/>
          </a:prstGeom>
          <a:noFill/>
        </p:spPr>
      </p:pic>
      <p:pic>
        <p:nvPicPr>
          <p:cNvPr id="6" name="Picture 4" descr="D:\історія\img7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332656"/>
            <a:ext cx="8352928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472514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pPr algn="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читель історії 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правознавства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Плющівської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ЗОШ</a:t>
            </a: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І–ІІІ ступенів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Лободовська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В.Й.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1547664" y="4581128"/>
            <a:ext cx="504056" cy="648072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2267744" y="4077072"/>
            <a:ext cx="504056" cy="1152128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3059832" y="3573016"/>
            <a:ext cx="504056" cy="1656184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3851920" y="2780928"/>
            <a:ext cx="504056" cy="2448272"/>
          </a:xfrm>
          <a:prstGeom prst="cub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КАРТИНКИ\стрелки\strel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72811" flipV="1">
            <a:off x="2206186" y="1681762"/>
            <a:ext cx="1096962" cy="300361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95536" y="387821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 оперативного контролю та самоконтролю результатів діяльності учнів під час використання інформаційних технологій на уроках історії та права</a:t>
            </a:r>
            <a:endParaRPr lang="ru-RU" sz="28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82" y="692696"/>
            <a:ext cx="9107518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5913"/>
            <a:ext cx="914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з історичною картою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4753" y="1106695"/>
            <a:ext cx="1786953" cy="1873799"/>
          </a:xfrm>
          <a:custGeom>
            <a:avLst/>
            <a:gdLst>
              <a:gd name="connsiteX0" fmla="*/ 75000 w 1786953"/>
              <a:gd name="connsiteY0" fmla="*/ 672229 h 1873799"/>
              <a:gd name="connsiteX1" fmla="*/ 174752 w 1786953"/>
              <a:gd name="connsiteY1" fmla="*/ 638978 h 1873799"/>
              <a:gd name="connsiteX2" fmla="*/ 208003 w 1786953"/>
              <a:gd name="connsiteY2" fmla="*/ 589101 h 1873799"/>
              <a:gd name="connsiteX3" fmla="*/ 490636 w 1786953"/>
              <a:gd name="connsiteY3" fmla="*/ 539225 h 1873799"/>
              <a:gd name="connsiteX4" fmla="*/ 573763 w 1786953"/>
              <a:gd name="connsiteY4" fmla="*/ 472723 h 1873799"/>
              <a:gd name="connsiteX5" fmla="*/ 623640 w 1786953"/>
              <a:gd name="connsiteY5" fmla="*/ 456098 h 1873799"/>
              <a:gd name="connsiteX6" fmla="*/ 723392 w 1786953"/>
              <a:gd name="connsiteY6" fmla="*/ 472723 h 1873799"/>
              <a:gd name="connsiteX7" fmla="*/ 823145 w 1786953"/>
              <a:gd name="connsiteY7" fmla="*/ 505974 h 1873799"/>
              <a:gd name="connsiteX8" fmla="*/ 889647 w 1786953"/>
              <a:gd name="connsiteY8" fmla="*/ 489349 h 1873799"/>
              <a:gd name="connsiteX9" fmla="*/ 906272 w 1786953"/>
              <a:gd name="connsiteY9" fmla="*/ 439472 h 1873799"/>
              <a:gd name="connsiteX10" fmla="*/ 956149 w 1786953"/>
              <a:gd name="connsiteY10" fmla="*/ 389596 h 1873799"/>
              <a:gd name="connsiteX11" fmla="*/ 1105778 w 1786953"/>
              <a:gd name="connsiteY11" fmla="*/ 306469 h 1873799"/>
              <a:gd name="connsiteX12" fmla="*/ 1188905 w 1786953"/>
              <a:gd name="connsiteY12" fmla="*/ 323094 h 1873799"/>
              <a:gd name="connsiteX13" fmla="*/ 1072527 w 1786953"/>
              <a:gd name="connsiteY13" fmla="*/ 456098 h 1873799"/>
              <a:gd name="connsiteX14" fmla="*/ 1055902 w 1786953"/>
              <a:gd name="connsiteY14" fmla="*/ 505974 h 1873799"/>
              <a:gd name="connsiteX15" fmla="*/ 1006025 w 1786953"/>
              <a:gd name="connsiteY15" fmla="*/ 539225 h 1873799"/>
              <a:gd name="connsiteX16" fmla="*/ 972774 w 1786953"/>
              <a:gd name="connsiteY16" fmla="*/ 638978 h 1873799"/>
              <a:gd name="connsiteX17" fmla="*/ 1022651 w 1786953"/>
              <a:gd name="connsiteY17" fmla="*/ 655603 h 1873799"/>
              <a:gd name="connsiteX18" fmla="*/ 1105778 w 1786953"/>
              <a:gd name="connsiteY18" fmla="*/ 572476 h 1873799"/>
              <a:gd name="connsiteX19" fmla="*/ 1155654 w 1786953"/>
              <a:gd name="connsiteY19" fmla="*/ 522600 h 1873799"/>
              <a:gd name="connsiteX20" fmla="*/ 1255407 w 1786953"/>
              <a:gd name="connsiteY20" fmla="*/ 456098 h 1873799"/>
              <a:gd name="connsiteX21" fmla="*/ 1321909 w 1786953"/>
              <a:gd name="connsiteY21" fmla="*/ 356345 h 1873799"/>
              <a:gd name="connsiteX22" fmla="*/ 1388411 w 1786953"/>
              <a:gd name="connsiteY22" fmla="*/ 289843 h 1873799"/>
              <a:gd name="connsiteX23" fmla="*/ 1454912 w 1786953"/>
              <a:gd name="connsiteY23" fmla="*/ 190090 h 1873799"/>
              <a:gd name="connsiteX24" fmla="*/ 1538040 w 1786953"/>
              <a:gd name="connsiteY24" fmla="*/ 106963 h 1873799"/>
              <a:gd name="connsiteX25" fmla="*/ 1554665 w 1786953"/>
              <a:gd name="connsiteY25" fmla="*/ 57087 h 1873799"/>
              <a:gd name="connsiteX26" fmla="*/ 1671043 w 1786953"/>
              <a:gd name="connsiteY26" fmla="*/ 7210 h 1873799"/>
              <a:gd name="connsiteX27" fmla="*/ 1770796 w 1786953"/>
              <a:gd name="connsiteY27" fmla="*/ 23836 h 1873799"/>
              <a:gd name="connsiteX28" fmla="*/ 1754171 w 1786953"/>
              <a:gd name="connsiteY28" fmla="*/ 90338 h 1873799"/>
              <a:gd name="connsiteX29" fmla="*/ 1671043 w 1786953"/>
              <a:gd name="connsiteY29" fmla="*/ 190090 h 1873799"/>
              <a:gd name="connsiteX30" fmla="*/ 1587916 w 1786953"/>
              <a:gd name="connsiteY30" fmla="*/ 256592 h 1873799"/>
              <a:gd name="connsiteX31" fmla="*/ 1504789 w 1786953"/>
              <a:gd name="connsiteY31" fmla="*/ 406221 h 1873799"/>
              <a:gd name="connsiteX32" fmla="*/ 1454912 w 1786953"/>
              <a:gd name="connsiteY32" fmla="*/ 422847 h 1873799"/>
              <a:gd name="connsiteX33" fmla="*/ 1421662 w 1786953"/>
              <a:gd name="connsiteY33" fmla="*/ 472723 h 1873799"/>
              <a:gd name="connsiteX34" fmla="*/ 1371785 w 1786953"/>
              <a:gd name="connsiteY34" fmla="*/ 489349 h 1873799"/>
              <a:gd name="connsiteX35" fmla="*/ 1321909 w 1786953"/>
              <a:gd name="connsiteY35" fmla="*/ 522600 h 1873799"/>
              <a:gd name="connsiteX36" fmla="*/ 1288658 w 1786953"/>
              <a:gd name="connsiteY36" fmla="*/ 572476 h 1873799"/>
              <a:gd name="connsiteX37" fmla="*/ 1205531 w 1786953"/>
              <a:gd name="connsiteY37" fmla="*/ 722105 h 1873799"/>
              <a:gd name="connsiteX38" fmla="*/ 1155654 w 1786953"/>
              <a:gd name="connsiteY38" fmla="*/ 755356 h 1873799"/>
              <a:gd name="connsiteX39" fmla="*/ 1122403 w 1786953"/>
              <a:gd name="connsiteY39" fmla="*/ 805232 h 1873799"/>
              <a:gd name="connsiteX40" fmla="*/ 1222156 w 1786953"/>
              <a:gd name="connsiteY40" fmla="*/ 871734 h 1873799"/>
              <a:gd name="connsiteX41" fmla="*/ 1305283 w 1786953"/>
              <a:gd name="connsiteY41" fmla="*/ 788607 h 1873799"/>
              <a:gd name="connsiteX42" fmla="*/ 1321909 w 1786953"/>
              <a:gd name="connsiteY42" fmla="*/ 738730 h 1873799"/>
              <a:gd name="connsiteX43" fmla="*/ 1371785 w 1786953"/>
              <a:gd name="connsiteY43" fmla="*/ 722105 h 1873799"/>
              <a:gd name="connsiteX44" fmla="*/ 1405036 w 1786953"/>
              <a:gd name="connsiteY44" fmla="*/ 672229 h 1873799"/>
              <a:gd name="connsiteX45" fmla="*/ 1454912 w 1786953"/>
              <a:gd name="connsiteY45" fmla="*/ 771981 h 1873799"/>
              <a:gd name="connsiteX46" fmla="*/ 1388411 w 1786953"/>
              <a:gd name="connsiteY46" fmla="*/ 838483 h 1873799"/>
              <a:gd name="connsiteX47" fmla="*/ 1272032 w 1786953"/>
              <a:gd name="connsiteY47" fmla="*/ 954861 h 1873799"/>
              <a:gd name="connsiteX48" fmla="*/ 1155654 w 1786953"/>
              <a:gd name="connsiteY48" fmla="*/ 1037989 h 1873799"/>
              <a:gd name="connsiteX49" fmla="*/ 1105778 w 1786953"/>
              <a:gd name="connsiteY49" fmla="*/ 1054614 h 1873799"/>
              <a:gd name="connsiteX50" fmla="*/ 1022651 w 1786953"/>
              <a:gd name="connsiteY50" fmla="*/ 1137741 h 1873799"/>
              <a:gd name="connsiteX51" fmla="*/ 972774 w 1786953"/>
              <a:gd name="connsiteY51" fmla="*/ 1237494 h 1873799"/>
              <a:gd name="connsiteX52" fmla="*/ 939523 w 1786953"/>
              <a:gd name="connsiteY52" fmla="*/ 1287370 h 1873799"/>
              <a:gd name="connsiteX53" fmla="*/ 922898 w 1786953"/>
              <a:gd name="connsiteY53" fmla="*/ 1337247 h 1873799"/>
              <a:gd name="connsiteX54" fmla="*/ 939523 w 1786953"/>
              <a:gd name="connsiteY54" fmla="*/ 1553378 h 1873799"/>
              <a:gd name="connsiteX55" fmla="*/ 956149 w 1786953"/>
              <a:gd name="connsiteY55" fmla="*/ 1603254 h 1873799"/>
              <a:gd name="connsiteX56" fmla="*/ 972774 w 1786953"/>
              <a:gd name="connsiteY56" fmla="*/ 1686381 h 1873799"/>
              <a:gd name="connsiteX57" fmla="*/ 956149 w 1786953"/>
              <a:gd name="connsiteY57" fmla="*/ 1786134 h 1873799"/>
              <a:gd name="connsiteX58" fmla="*/ 873022 w 1786953"/>
              <a:gd name="connsiteY58" fmla="*/ 1852636 h 1873799"/>
              <a:gd name="connsiteX59" fmla="*/ 407509 w 1786953"/>
              <a:gd name="connsiteY59" fmla="*/ 1869261 h 1873799"/>
              <a:gd name="connsiteX60" fmla="*/ 124876 w 1786953"/>
              <a:gd name="connsiteY60" fmla="*/ 1836010 h 1873799"/>
              <a:gd name="connsiteX61" fmla="*/ 75000 w 1786953"/>
              <a:gd name="connsiteY61" fmla="*/ 1802760 h 1873799"/>
              <a:gd name="connsiteX62" fmla="*/ 58374 w 1786953"/>
              <a:gd name="connsiteY62" fmla="*/ 1736258 h 1873799"/>
              <a:gd name="connsiteX63" fmla="*/ 25123 w 1786953"/>
              <a:gd name="connsiteY63" fmla="*/ 1636505 h 1873799"/>
              <a:gd name="connsiteX64" fmla="*/ 25123 w 1786953"/>
              <a:gd name="connsiteY64" fmla="*/ 1071240 h 1873799"/>
              <a:gd name="connsiteX65" fmla="*/ 41749 w 1786953"/>
              <a:gd name="connsiteY65" fmla="*/ 921610 h 1873799"/>
              <a:gd name="connsiteX66" fmla="*/ 58374 w 1786953"/>
              <a:gd name="connsiteY66" fmla="*/ 755356 h 187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786953" h="1873799">
                <a:moveTo>
                  <a:pt x="75000" y="672229"/>
                </a:moveTo>
                <a:cubicBezTo>
                  <a:pt x="108251" y="661145"/>
                  <a:pt x="155310" y="668141"/>
                  <a:pt x="174752" y="638978"/>
                </a:cubicBezTo>
                <a:cubicBezTo>
                  <a:pt x="185836" y="622352"/>
                  <a:pt x="190131" y="598037"/>
                  <a:pt x="208003" y="589101"/>
                </a:cubicBezTo>
                <a:cubicBezTo>
                  <a:pt x="272892" y="556656"/>
                  <a:pt x="423848" y="546646"/>
                  <a:pt x="490636" y="539225"/>
                </a:cubicBezTo>
                <a:cubicBezTo>
                  <a:pt x="616002" y="497437"/>
                  <a:pt x="466332" y="558667"/>
                  <a:pt x="573763" y="472723"/>
                </a:cubicBezTo>
                <a:cubicBezTo>
                  <a:pt x="587448" y="461775"/>
                  <a:pt x="607014" y="461640"/>
                  <a:pt x="623640" y="456098"/>
                </a:cubicBezTo>
                <a:cubicBezTo>
                  <a:pt x="656891" y="461640"/>
                  <a:pt x="690689" y="464547"/>
                  <a:pt x="723392" y="472723"/>
                </a:cubicBezTo>
                <a:cubicBezTo>
                  <a:pt x="757395" y="481224"/>
                  <a:pt x="823145" y="505974"/>
                  <a:pt x="823145" y="505974"/>
                </a:cubicBezTo>
                <a:cubicBezTo>
                  <a:pt x="845312" y="500432"/>
                  <a:pt x="871805" y="503623"/>
                  <a:pt x="889647" y="489349"/>
                </a:cubicBezTo>
                <a:cubicBezTo>
                  <a:pt x="903332" y="478401"/>
                  <a:pt x="896551" y="454054"/>
                  <a:pt x="906272" y="439472"/>
                </a:cubicBezTo>
                <a:cubicBezTo>
                  <a:pt x="919314" y="419909"/>
                  <a:pt x="937590" y="404031"/>
                  <a:pt x="956149" y="389596"/>
                </a:cubicBezTo>
                <a:cubicBezTo>
                  <a:pt x="1041901" y="322900"/>
                  <a:pt x="1030524" y="331553"/>
                  <a:pt x="1105778" y="306469"/>
                </a:cubicBezTo>
                <a:cubicBezTo>
                  <a:pt x="1133487" y="312011"/>
                  <a:pt x="1184909" y="295120"/>
                  <a:pt x="1188905" y="323094"/>
                </a:cubicBezTo>
                <a:cubicBezTo>
                  <a:pt x="1197338" y="382126"/>
                  <a:pt x="1112645" y="429352"/>
                  <a:pt x="1072527" y="456098"/>
                </a:cubicBezTo>
                <a:cubicBezTo>
                  <a:pt x="1066985" y="472723"/>
                  <a:pt x="1066850" y="492290"/>
                  <a:pt x="1055902" y="505974"/>
                </a:cubicBezTo>
                <a:cubicBezTo>
                  <a:pt x="1043420" y="521577"/>
                  <a:pt x="1016615" y="522281"/>
                  <a:pt x="1006025" y="539225"/>
                </a:cubicBezTo>
                <a:cubicBezTo>
                  <a:pt x="987449" y="568947"/>
                  <a:pt x="972774" y="638978"/>
                  <a:pt x="972774" y="638978"/>
                </a:cubicBezTo>
                <a:cubicBezTo>
                  <a:pt x="989400" y="644520"/>
                  <a:pt x="1005365" y="658484"/>
                  <a:pt x="1022651" y="655603"/>
                </a:cubicBezTo>
                <a:cubicBezTo>
                  <a:pt x="1069845" y="647737"/>
                  <a:pt x="1080751" y="602509"/>
                  <a:pt x="1105778" y="572476"/>
                </a:cubicBezTo>
                <a:cubicBezTo>
                  <a:pt x="1120830" y="554414"/>
                  <a:pt x="1137095" y="537035"/>
                  <a:pt x="1155654" y="522600"/>
                </a:cubicBezTo>
                <a:cubicBezTo>
                  <a:pt x="1187199" y="498065"/>
                  <a:pt x="1255407" y="456098"/>
                  <a:pt x="1255407" y="456098"/>
                </a:cubicBezTo>
                <a:cubicBezTo>
                  <a:pt x="1294937" y="337504"/>
                  <a:pt x="1238885" y="480879"/>
                  <a:pt x="1321909" y="356345"/>
                </a:cubicBezTo>
                <a:cubicBezTo>
                  <a:pt x="1372578" y="280342"/>
                  <a:pt x="1293406" y="321512"/>
                  <a:pt x="1388411" y="289843"/>
                </a:cubicBezTo>
                <a:cubicBezTo>
                  <a:pt x="1417627" y="202192"/>
                  <a:pt x="1385726" y="273113"/>
                  <a:pt x="1454912" y="190090"/>
                </a:cubicBezTo>
                <a:cubicBezTo>
                  <a:pt x="1524183" y="106965"/>
                  <a:pt x="1446601" y="167921"/>
                  <a:pt x="1538040" y="106963"/>
                </a:cubicBezTo>
                <a:cubicBezTo>
                  <a:pt x="1543582" y="90338"/>
                  <a:pt x="1543717" y="70771"/>
                  <a:pt x="1554665" y="57087"/>
                </a:cubicBezTo>
                <a:cubicBezTo>
                  <a:pt x="1583368" y="21208"/>
                  <a:pt x="1631111" y="17194"/>
                  <a:pt x="1671043" y="7210"/>
                </a:cubicBezTo>
                <a:cubicBezTo>
                  <a:pt x="1704294" y="12752"/>
                  <a:pt x="1746960" y="0"/>
                  <a:pt x="1770796" y="23836"/>
                </a:cubicBezTo>
                <a:cubicBezTo>
                  <a:pt x="1786953" y="39993"/>
                  <a:pt x="1763172" y="69336"/>
                  <a:pt x="1754171" y="90338"/>
                </a:cubicBezTo>
                <a:cubicBezTo>
                  <a:pt x="1732318" y="141329"/>
                  <a:pt x="1706290" y="147794"/>
                  <a:pt x="1671043" y="190090"/>
                </a:cubicBezTo>
                <a:cubicBezTo>
                  <a:pt x="1613195" y="259507"/>
                  <a:pt x="1669795" y="229300"/>
                  <a:pt x="1587916" y="256592"/>
                </a:cubicBezTo>
                <a:cubicBezTo>
                  <a:pt x="1573277" y="300510"/>
                  <a:pt x="1547667" y="391928"/>
                  <a:pt x="1504789" y="406221"/>
                </a:cubicBezTo>
                <a:lnTo>
                  <a:pt x="1454912" y="422847"/>
                </a:lnTo>
                <a:cubicBezTo>
                  <a:pt x="1443829" y="439472"/>
                  <a:pt x="1437265" y="460241"/>
                  <a:pt x="1421662" y="472723"/>
                </a:cubicBezTo>
                <a:cubicBezTo>
                  <a:pt x="1407977" y="483671"/>
                  <a:pt x="1387460" y="481512"/>
                  <a:pt x="1371785" y="489349"/>
                </a:cubicBezTo>
                <a:cubicBezTo>
                  <a:pt x="1353913" y="498285"/>
                  <a:pt x="1338534" y="511516"/>
                  <a:pt x="1321909" y="522600"/>
                </a:cubicBezTo>
                <a:cubicBezTo>
                  <a:pt x="1310825" y="539225"/>
                  <a:pt x="1297594" y="554604"/>
                  <a:pt x="1288658" y="572476"/>
                </a:cubicBezTo>
                <a:cubicBezTo>
                  <a:pt x="1258340" y="633111"/>
                  <a:pt x="1284157" y="669688"/>
                  <a:pt x="1205531" y="722105"/>
                </a:cubicBezTo>
                <a:lnTo>
                  <a:pt x="1155654" y="755356"/>
                </a:lnTo>
                <a:cubicBezTo>
                  <a:pt x="1144570" y="771981"/>
                  <a:pt x="1112490" y="787883"/>
                  <a:pt x="1122403" y="805232"/>
                </a:cubicBezTo>
                <a:cubicBezTo>
                  <a:pt x="1142230" y="839929"/>
                  <a:pt x="1222156" y="871734"/>
                  <a:pt x="1222156" y="871734"/>
                </a:cubicBezTo>
                <a:cubicBezTo>
                  <a:pt x="1272032" y="838483"/>
                  <a:pt x="1277574" y="844024"/>
                  <a:pt x="1305283" y="788607"/>
                </a:cubicBezTo>
                <a:cubicBezTo>
                  <a:pt x="1313120" y="772932"/>
                  <a:pt x="1309517" y="751122"/>
                  <a:pt x="1321909" y="738730"/>
                </a:cubicBezTo>
                <a:cubicBezTo>
                  <a:pt x="1334301" y="726338"/>
                  <a:pt x="1355160" y="727647"/>
                  <a:pt x="1371785" y="722105"/>
                </a:cubicBezTo>
                <a:cubicBezTo>
                  <a:pt x="1382869" y="705480"/>
                  <a:pt x="1385055" y="672229"/>
                  <a:pt x="1405036" y="672229"/>
                </a:cubicBezTo>
                <a:cubicBezTo>
                  <a:pt x="1426523" y="672229"/>
                  <a:pt x="1450812" y="759682"/>
                  <a:pt x="1454912" y="771981"/>
                </a:cubicBezTo>
                <a:cubicBezTo>
                  <a:pt x="1410579" y="904986"/>
                  <a:pt x="1477079" y="749815"/>
                  <a:pt x="1388411" y="838483"/>
                </a:cubicBezTo>
                <a:cubicBezTo>
                  <a:pt x="1255022" y="971872"/>
                  <a:pt x="1384890" y="917243"/>
                  <a:pt x="1272032" y="954861"/>
                </a:cubicBezTo>
                <a:cubicBezTo>
                  <a:pt x="1244324" y="1037989"/>
                  <a:pt x="1272033" y="999196"/>
                  <a:pt x="1155654" y="1037989"/>
                </a:cubicBezTo>
                <a:lnTo>
                  <a:pt x="1105778" y="1054614"/>
                </a:lnTo>
                <a:cubicBezTo>
                  <a:pt x="1017106" y="1187621"/>
                  <a:pt x="1133490" y="1026901"/>
                  <a:pt x="1022651" y="1137741"/>
                </a:cubicBezTo>
                <a:cubicBezTo>
                  <a:pt x="975005" y="1185387"/>
                  <a:pt x="999818" y="1183407"/>
                  <a:pt x="972774" y="1237494"/>
                </a:cubicBezTo>
                <a:cubicBezTo>
                  <a:pt x="963838" y="1255366"/>
                  <a:pt x="950607" y="1270745"/>
                  <a:pt x="939523" y="1287370"/>
                </a:cubicBezTo>
                <a:cubicBezTo>
                  <a:pt x="933981" y="1303996"/>
                  <a:pt x="922898" y="1319722"/>
                  <a:pt x="922898" y="1337247"/>
                </a:cubicBezTo>
                <a:cubicBezTo>
                  <a:pt x="922898" y="1409503"/>
                  <a:pt x="930561" y="1481679"/>
                  <a:pt x="939523" y="1553378"/>
                </a:cubicBezTo>
                <a:cubicBezTo>
                  <a:pt x="941697" y="1570767"/>
                  <a:pt x="951899" y="1586253"/>
                  <a:pt x="956149" y="1603254"/>
                </a:cubicBezTo>
                <a:cubicBezTo>
                  <a:pt x="963003" y="1630668"/>
                  <a:pt x="967232" y="1658672"/>
                  <a:pt x="972774" y="1686381"/>
                </a:cubicBezTo>
                <a:cubicBezTo>
                  <a:pt x="967232" y="1719632"/>
                  <a:pt x="966809" y="1754154"/>
                  <a:pt x="956149" y="1786134"/>
                </a:cubicBezTo>
                <a:cubicBezTo>
                  <a:pt x="942323" y="1827613"/>
                  <a:pt x="916291" y="1849844"/>
                  <a:pt x="873022" y="1852636"/>
                </a:cubicBezTo>
                <a:cubicBezTo>
                  <a:pt x="718074" y="1862633"/>
                  <a:pt x="562680" y="1863719"/>
                  <a:pt x="407509" y="1869261"/>
                </a:cubicBezTo>
                <a:cubicBezTo>
                  <a:pt x="370714" y="1866633"/>
                  <a:pt x="200455" y="1873799"/>
                  <a:pt x="124876" y="1836010"/>
                </a:cubicBezTo>
                <a:cubicBezTo>
                  <a:pt x="107004" y="1827074"/>
                  <a:pt x="91625" y="1813843"/>
                  <a:pt x="75000" y="1802760"/>
                </a:cubicBezTo>
                <a:cubicBezTo>
                  <a:pt x="69458" y="1780593"/>
                  <a:pt x="64940" y="1758144"/>
                  <a:pt x="58374" y="1736258"/>
                </a:cubicBezTo>
                <a:cubicBezTo>
                  <a:pt x="48302" y="1702687"/>
                  <a:pt x="25123" y="1636505"/>
                  <a:pt x="25123" y="1636505"/>
                </a:cubicBezTo>
                <a:cubicBezTo>
                  <a:pt x="5912" y="1309912"/>
                  <a:pt x="0" y="1397832"/>
                  <a:pt x="25123" y="1071240"/>
                </a:cubicBezTo>
                <a:cubicBezTo>
                  <a:pt x="28972" y="1021204"/>
                  <a:pt x="35524" y="971406"/>
                  <a:pt x="41749" y="921610"/>
                </a:cubicBezTo>
                <a:cubicBezTo>
                  <a:pt x="60725" y="769801"/>
                  <a:pt x="58374" y="852468"/>
                  <a:pt x="58374" y="755356"/>
                </a:cubicBezTo>
              </a:path>
            </a:pathLst>
          </a:cu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КАРТИНКИ\галочка\galochka_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852936"/>
            <a:ext cx="897285" cy="1045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88641"/>
            <a:ext cx="8892480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Еллінізм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Стародавньої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Греції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Середземномор'я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Александра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Македонського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(334—323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до остаточного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завоювання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Близького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Сходу Римом (ЗО р. до н. е.).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88640"/>
            <a:ext cx="0" cy="9361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512" y="1124744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672416"/>
          <a:ext cx="8640960" cy="47089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45040"/>
                <a:gridCol w="2341066"/>
                <a:gridCol w="4054854"/>
              </a:tblGrid>
              <a:tr h="5723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походу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 битви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7615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334 р.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Гранік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Східний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похід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Александра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Македонсько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проти Персії закінчився розгромом перської армії.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334 р.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Втеча царя Дарія ІІІ, у полон потрапили мати, дружина й дві доньки Дарія.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Січень-травень 332 р.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Тіра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Греко-македонці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 захопили місто.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 жовтня 331 р.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Гавгамела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Перемога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макодонян</a:t>
                      </a: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захоплення Вавилону без бою;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Сузи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Персополь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2337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327 р до н.е.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uk-UA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Гідасп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Македонці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перемогли місцевого царя Пора; остання битва в Східному поході.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внобедренный треугольник 2"/>
          <p:cNvSpPr/>
          <p:nvPr/>
        </p:nvSpPr>
        <p:spPr>
          <a:xfrm rot="16200000">
            <a:off x="35496" y="4293096"/>
            <a:ext cx="2232248" cy="1224136"/>
          </a:xfrm>
          <a:prstGeom prst="triangl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411760" y="378904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3923928" y="3861048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580112" y="378904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86916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923928" y="4941168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580112" y="4869160"/>
            <a:ext cx="576064" cy="10801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-273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Фішбоун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3140969"/>
            <a:ext cx="1800200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ПРИЧИНИ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80312" y="3933056"/>
            <a:ext cx="1152128" cy="21602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6228020"/>
            <a:ext cx="3312368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ФАКТИ, АРГУМЕНТИ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016" y="4685074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764704"/>
            <a:ext cx="8640960" cy="2062103"/>
          </a:xfrm>
          <a:prstGeom prst="rect">
            <a:avLst/>
          </a:prstGeom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Фішбон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дослівно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перекладається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indent="36512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Фишбоун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придумана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професором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Кауро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Ішикава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як метод структурного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причинно-наслідкових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названий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честь –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діаграма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Ішикави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indent="36512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прийом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«розбити»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тему на ряд причин та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аргументів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Візуальне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стратегії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схоже на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рибну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риб'ячий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скелет» (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кістку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«скелет»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розташувати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вертикально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горизонтально.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63688" y="4869160"/>
            <a:ext cx="5616624" cy="36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"/>
                            </p:stCondLst>
                            <p:childTnLst>
                              <p:par>
                                <p:cTn id="8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8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3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800"/>
                            </p:stCondLst>
                            <p:childTnLst>
                              <p:par>
                                <p:cTn id="10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016" y="179929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Робота в парах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8274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 робіт</a:t>
            </a:r>
            <a:endParaRPr lang="ru-RU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1341923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короткий текст,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інтерв'ю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партнера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взаєморедагування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письмових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задачу, проблему.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Протестувати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 один одного.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запитання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kontrol-rabo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5"/>
            <a:ext cx="424140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364575"/>
            <a:ext cx="889248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вправою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(2-3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доходять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набутим.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парах,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консенсус.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вісімки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перейти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2882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1663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2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1663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4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3419872" y="332656"/>
            <a:ext cx="432048" cy="43204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/>
          <p:cNvSpPr/>
          <p:nvPr/>
        </p:nvSpPr>
        <p:spPr>
          <a:xfrm>
            <a:off x="4860032" y="332656"/>
            <a:ext cx="504056" cy="432048"/>
          </a:xfrm>
          <a:prstGeom prst="mathEqual">
            <a:avLst>
              <a:gd name="adj1" fmla="val 23520"/>
              <a:gd name="adj2" fmla="val 1175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КАРТИНКИ\куб\cubeр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3429000"/>
            <a:ext cx="3284094" cy="3284094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79512" y="1340768"/>
            <a:ext cx="0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512" y="2564904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9912" y="4377878"/>
            <a:ext cx="5148064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кожній грані куба розміщенні ключові  питання з вивченої теми, на які учні мають дати відповіді.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314270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Вправа 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“Куб”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144016"/>
            <a:ext cx="4968552" cy="1340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АУДІОВІЗУАЛЬНІ ІЛЮСТРАЦІЇ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77686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Безперечно</a:t>
            </a:r>
            <a:r>
              <a:rPr lang="ru-RU" sz="2400" dirty="0" smtClean="0"/>
              <a:t>, </a:t>
            </a:r>
            <a:r>
              <a:rPr lang="ru-RU" sz="2400" dirty="0" err="1" smtClean="0"/>
              <a:t>застосування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відео</a:t>
            </a:r>
            <a:r>
              <a:rPr lang="ru-RU" sz="2400" dirty="0" smtClean="0"/>
              <a:t> в </a:t>
            </a:r>
            <a:r>
              <a:rPr lang="ru-RU" sz="2400" dirty="0" err="1" smtClean="0"/>
              <a:t>якості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ілюстративного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матеріалу</a:t>
            </a:r>
            <a:r>
              <a:rPr lang="ru-RU" sz="2400" dirty="0" smtClean="0"/>
              <a:t> на уроках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викликає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найбільшу</a:t>
            </a:r>
            <a:r>
              <a:rPr lang="ru-RU" sz="2400" dirty="0" smtClean="0"/>
              <a:t> </a:t>
            </a:r>
            <a:r>
              <a:rPr lang="ru-RU" sz="2400" dirty="0" err="1" smtClean="0"/>
              <a:t>зацікавленість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відеоматеріали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використовуються</a:t>
            </a:r>
            <a:r>
              <a:rPr lang="ru-RU" sz="2400" dirty="0" smtClean="0"/>
              <a:t> на уроках,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поділити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: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документальні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художні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інформаційно-аналітичні</a:t>
            </a:r>
            <a:r>
              <a:rPr lang="ru-RU" sz="2400" dirty="0" smtClean="0"/>
              <a:t>. </a:t>
            </a:r>
          </a:p>
        </p:txBody>
      </p:sp>
      <p:pic>
        <p:nvPicPr>
          <p:cNvPr id="13315" name="Picture 3" descr="D:\КАРТИНКИ\к@ртинки\Анимации 1\Новая папка\99355100_17e5c69c130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847"/>
            <a:ext cx="4572000" cy="32425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3960440" cy="8640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Княгиня Ольга Свята</a:t>
            </a:r>
          </a:p>
          <a:p>
            <a:pPr algn="ctr"/>
            <a:r>
              <a:rPr lang="uk-UA" sz="2400" b="1" dirty="0" smtClean="0"/>
              <a:t> (945-964)</a:t>
            </a:r>
            <a:endParaRPr lang="ru-RU" sz="2400" b="1" dirty="0"/>
          </a:p>
        </p:txBody>
      </p:sp>
      <p:pic>
        <p:nvPicPr>
          <p:cNvPr id="2051" name="Picture 3" descr="D:\КАРТИНКИ\ИСТОРИЯ В КАРТИНКАХ\княгиня Ольга\мса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260648"/>
            <a:ext cx="1692541" cy="2520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7" name="Соединительная линия уступом 6"/>
          <p:cNvCxnSpPr/>
          <p:nvPr/>
        </p:nvCxnSpPr>
        <p:spPr>
          <a:xfrm rot="5400000">
            <a:off x="827584" y="1484784"/>
            <a:ext cx="2448272" cy="1584176"/>
          </a:xfrm>
          <a:prstGeom prst="bentConnector3">
            <a:avLst>
              <a:gd name="adj1" fmla="val 79119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9512" y="3573016"/>
            <a:ext cx="2448272" cy="30963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Внутрішня політика: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Придушила повстання древлян;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Упорядкувала збирання данини;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Провела податкову реформу;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Здійснено кроки на шляху християнізації Русі.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5976" y="1052736"/>
            <a:ext cx="0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131840" y="2636912"/>
            <a:ext cx="2592288" cy="39604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Зовнішня політика: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Активізувала дипломатичну діяльність (946 р. – відрядила мирне посольство  до Константинополя та Німеччини);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Уклала вигідний для Русі договір з Візантією;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Сприяла розвиткові зовнішньої торгівлі.</a:t>
            </a:r>
            <a:endParaRPr lang="ru-RU" dirty="0"/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5940152" y="1052736"/>
            <a:ext cx="1512168" cy="1512168"/>
          </a:xfrm>
          <a:prstGeom prst="bentConnector3">
            <a:avLst>
              <a:gd name="adj1" fmla="val 43851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156176" y="2564904"/>
            <a:ext cx="2736304" cy="41044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Результат правління: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Триває створення  єдиної централізованої держави;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Відчутно зріс міжнародний авторитет Київської Русі;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Замість застосування військової сили у зовнішньополітичних відносинах віддається перевага дипломатії.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Схема –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поєднує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образне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сприйняття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формуванням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логічних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зв’язків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її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окремими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елементами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Краще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один раз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побачити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», - не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тільки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народна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мудрість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Будь-який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бажано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поєднувати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схематичним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образом,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наочно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демонструє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наявність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зв’язків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між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основними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частинами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наданої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інформації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Учень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привчається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виділяти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головне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другорядне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бачити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причину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наслідок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Відтворення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схематичного образу 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пам’яті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займає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значно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менше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часу,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ніж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відтворення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аналогічної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текстової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інформації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Звичайно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ж треба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враховувати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логічні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схеми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краще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сприймаються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учнями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старших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класів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 силу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розвинутого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абстрактного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мислення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1166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СХЕМА</a:t>
            </a:r>
          </a:p>
        </p:txBody>
      </p:sp>
      <p:sp>
        <p:nvSpPr>
          <p:cNvPr id="7" name="Овал 6"/>
          <p:cNvSpPr/>
          <p:nvPr/>
        </p:nvSpPr>
        <p:spPr>
          <a:xfrm>
            <a:off x="107504" y="5157192"/>
            <a:ext cx="1440160" cy="1440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07704" y="5445224"/>
            <a:ext cx="1440160" cy="134076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96336" y="5157192"/>
            <a:ext cx="1440160" cy="1368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96136" y="5517232"/>
            <a:ext cx="1440160" cy="1268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1920" y="5589240"/>
            <a:ext cx="1440160" cy="12687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547664" y="594928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1" idx="2"/>
          </p:cNvCxnSpPr>
          <p:nvPr/>
        </p:nvCxnSpPr>
        <p:spPr>
          <a:xfrm flipV="1">
            <a:off x="3347864" y="6223620"/>
            <a:ext cx="504056" cy="13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flipV="1">
            <a:off x="5292080" y="6151612"/>
            <a:ext cx="504056" cy="85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236296" y="6021288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D:\КАРТИНКИ\ИСТОРИЯ В КАРТИНКАХ\Володимир Великий\sof2_thumb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4243" t="5639" r="4243" b="5639"/>
          <a:stretch>
            <a:fillRect/>
          </a:stretch>
        </p:blipFill>
        <p:spPr bwMode="auto">
          <a:xfrm>
            <a:off x="251520" y="5301208"/>
            <a:ext cx="1104123" cy="1152128"/>
          </a:xfrm>
          <a:prstGeom prst="ellipse">
            <a:avLst/>
          </a:prstGeom>
          <a:noFill/>
        </p:spPr>
      </p:pic>
      <p:pic>
        <p:nvPicPr>
          <p:cNvPr id="1027" name="Picture 3" descr="D:\КАРТИНКИ\ИСТОРИЯ В КАРТИНКАХ\Козацтво\147728_image_large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051720" y="5567197"/>
            <a:ext cx="1080120" cy="1102163"/>
          </a:xfrm>
          <a:prstGeom prst="ellipse">
            <a:avLst/>
          </a:prstGeom>
          <a:noFill/>
        </p:spPr>
      </p:pic>
      <p:pic>
        <p:nvPicPr>
          <p:cNvPr id="1028" name="Picture 4" descr="D:\КАРТИНКИ\к@ртинки\КОНСТИТУЦИЯ\8979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740352" y="5297323"/>
            <a:ext cx="1152128" cy="1089962"/>
          </a:xfrm>
          <a:prstGeom prst="ellipse">
            <a:avLst/>
          </a:prstGeom>
          <a:noFill/>
        </p:spPr>
      </p:pic>
      <p:pic>
        <p:nvPicPr>
          <p:cNvPr id="30" name="Picture 5" descr="C:\Users\1\Desktop\10 украина\Урок 17 Провозглашение автономии Украины\Урок 17 Провозглашение автономии Украины\Иллюстрации\Грушевский.jp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5940152" y="5588115"/>
            <a:ext cx="1080120" cy="115325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Материалы диска\Уроки\Урок 15 Роль Т.Шевченко в украинском возрождении\Иллюстрации\15-01 Шевченко Т.Г.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995936" y="5661248"/>
            <a:ext cx="1136560" cy="1071276"/>
          </a:xfrm>
          <a:prstGeom prst="ellipse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КАРТИНКИ\ИСТОРИЯ В КАРТИНКАХ\Володимир Мономах\image003.jpg"/>
          <p:cNvPicPr>
            <a:picLocks noChangeAspect="1" noChangeArrowheads="1"/>
          </p:cNvPicPr>
          <p:nvPr/>
        </p:nvPicPr>
        <p:blipFill>
          <a:blip r:embed="rId3" cstate="print"/>
          <a:srcRect t="5901"/>
          <a:stretch>
            <a:fillRect/>
          </a:stretch>
        </p:blipFill>
        <p:spPr bwMode="auto">
          <a:xfrm>
            <a:off x="2123728" y="260648"/>
            <a:ext cx="4896544" cy="645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008" y="116632"/>
            <a:ext cx="197971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/>
              <a:t>Київська Русь в другій половині </a:t>
            </a:r>
            <a:r>
              <a:rPr lang="en-US" sz="2000" b="1" dirty="0" smtClean="0"/>
              <a:t>XII</a:t>
            </a:r>
            <a:r>
              <a:rPr lang="uk-UA" sz="2000" b="1" dirty="0" smtClean="0"/>
              <a:t> – на початку ХІІІ ст.</a:t>
            </a:r>
            <a:endParaRPr lang="ru-RU" sz="2000" b="1" dirty="0"/>
          </a:p>
        </p:txBody>
      </p:sp>
      <p:sp>
        <p:nvSpPr>
          <p:cNvPr id="9" name="Кольцо 8"/>
          <p:cNvSpPr/>
          <p:nvPr/>
        </p:nvSpPr>
        <p:spPr>
          <a:xfrm>
            <a:off x="3131840" y="3861048"/>
            <a:ext cx="648072" cy="648072"/>
          </a:xfrm>
          <a:prstGeom prst="donut">
            <a:avLst>
              <a:gd name="adj" fmla="val 1057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740788" y="4414212"/>
            <a:ext cx="1463060" cy="8149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157192"/>
            <a:ext cx="169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76056" y="5877272"/>
            <a:ext cx="2232248" cy="28803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4288" y="5949280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Назва держави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547664" y="6525344"/>
            <a:ext cx="792088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008" y="6021288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Назва моря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932040" y="2636912"/>
            <a:ext cx="2448272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Кольцо 26"/>
          <p:cNvSpPr/>
          <p:nvPr/>
        </p:nvSpPr>
        <p:spPr>
          <a:xfrm>
            <a:off x="4283968" y="2276872"/>
            <a:ext cx="720080" cy="720080"/>
          </a:xfrm>
          <a:prstGeom prst="donut">
            <a:avLst>
              <a:gd name="adj" fmla="val 970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0312" y="2391271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Назва річки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138766" y="309966"/>
            <a:ext cx="3519960" cy="945397"/>
          </a:xfrm>
          <a:custGeom>
            <a:avLst/>
            <a:gdLst>
              <a:gd name="connsiteX0" fmla="*/ 0 w 3519960"/>
              <a:gd name="connsiteY0" fmla="*/ 759417 h 945397"/>
              <a:gd name="connsiteX1" fmla="*/ 46495 w 3519960"/>
              <a:gd name="connsiteY1" fmla="*/ 712922 h 945397"/>
              <a:gd name="connsiteX2" fmla="*/ 92990 w 3519960"/>
              <a:gd name="connsiteY2" fmla="*/ 681926 h 945397"/>
              <a:gd name="connsiteX3" fmla="*/ 154983 w 3519960"/>
              <a:gd name="connsiteY3" fmla="*/ 542441 h 945397"/>
              <a:gd name="connsiteX4" fmla="*/ 201478 w 3519960"/>
              <a:gd name="connsiteY4" fmla="*/ 511444 h 945397"/>
              <a:gd name="connsiteX5" fmla="*/ 247973 w 3519960"/>
              <a:gd name="connsiteY5" fmla="*/ 495946 h 945397"/>
              <a:gd name="connsiteX6" fmla="*/ 340963 w 3519960"/>
              <a:gd name="connsiteY6" fmla="*/ 511444 h 945397"/>
              <a:gd name="connsiteX7" fmla="*/ 402956 w 3519960"/>
              <a:gd name="connsiteY7" fmla="*/ 604434 h 945397"/>
              <a:gd name="connsiteX8" fmla="*/ 433953 w 3519960"/>
              <a:gd name="connsiteY8" fmla="*/ 697424 h 945397"/>
              <a:gd name="connsiteX9" fmla="*/ 449451 w 3519960"/>
              <a:gd name="connsiteY9" fmla="*/ 743919 h 945397"/>
              <a:gd name="connsiteX10" fmla="*/ 480448 w 3519960"/>
              <a:gd name="connsiteY10" fmla="*/ 790414 h 945397"/>
              <a:gd name="connsiteX11" fmla="*/ 511444 w 3519960"/>
              <a:gd name="connsiteY11" fmla="*/ 883403 h 945397"/>
              <a:gd name="connsiteX12" fmla="*/ 604434 w 3519960"/>
              <a:gd name="connsiteY12" fmla="*/ 945397 h 945397"/>
              <a:gd name="connsiteX13" fmla="*/ 743919 w 3519960"/>
              <a:gd name="connsiteY13" fmla="*/ 898902 h 945397"/>
              <a:gd name="connsiteX14" fmla="*/ 790414 w 3519960"/>
              <a:gd name="connsiteY14" fmla="*/ 883403 h 945397"/>
              <a:gd name="connsiteX15" fmla="*/ 836909 w 3519960"/>
              <a:gd name="connsiteY15" fmla="*/ 867905 h 945397"/>
              <a:gd name="connsiteX16" fmla="*/ 883403 w 3519960"/>
              <a:gd name="connsiteY16" fmla="*/ 821410 h 945397"/>
              <a:gd name="connsiteX17" fmla="*/ 929898 w 3519960"/>
              <a:gd name="connsiteY17" fmla="*/ 805912 h 945397"/>
              <a:gd name="connsiteX18" fmla="*/ 945397 w 3519960"/>
              <a:gd name="connsiteY18" fmla="*/ 759417 h 945397"/>
              <a:gd name="connsiteX19" fmla="*/ 960895 w 3519960"/>
              <a:gd name="connsiteY19" fmla="*/ 650929 h 945397"/>
              <a:gd name="connsiteX20" fmla="*/ 976393 w 3519960"/>
              <a:gd name="connsiteY20" fmla="*/ 604434 h 945397"/>
              <a:gd name="connsiteX21" fmla="*/ 1022888 w 3519960"/>
              <a:gd name="connsiteY21" fmla="*/ 588936 h 945397"/>
              <a:gd name="connsiteX22" fmla="*/ 1053885 w 3519960"/>
              <a:gd name="connsiteY22" fmla="*/ 542441 h 945397"/>
              <a:gd name="connsiteX23" fmla="*/ 1131376 w 3519960"/>
              <a:gd name="connsiteY23" fmla="*/ 464949 h 945397"/>
              <a:gd name="connsiteX24" fmla="*/ 1162373 w 3519960"/>
              <a:gd name="connsiteY24" fmla="*/ 371959 h 945397"/>
              <a:gd name="connsiteX25" fmla="*/ 1100380 w 3519960"/>
              <a:gd name="connsiteY25" fmla="*/ 123987 h 945397"/>
              <a:gd name="connsiteX26" fmla="*/ 1038387 w 3519960"/>
              <a:gd name="connsiteY26" fmla="*/ 108488 h 945397"/>
              <a:gd name="connsiteX27" fmla="*/ 1053885 w 3519960"/>
              <a:gd name="connsiteY27" fmla="*/ 61993 h 945397"/>
              <a:gd name="connsiteX28" fmla="*/ 1100380 w 3519960"/>
              <a:gd name="connsiteY28" fmla="*/ 46495 h 945397"/>
              <a:gd name="connsiteX29" fmla="*/ 1224366 w 3519960"/>
              <a:gd name="connsiteY29" fmla="*/ 15498 h 945397"/>
              <a:gd name="connsiteX30" fmla="*/ 1410346 w 3519960"/>
              <a:gd name="connsiteY30" fmla="*/ 30997 h 945397"/>
              <a:gd name="connsiteX31" fmla="*/ 1503336 w 3519960"/>
              <a:gd name="connsiteY31" fmla="*/ 0 h 945397"/>
              <a:gd name="connsiteX32" fmla="*/ 1596326 w 3519960"/>
              <a:gd name="connsiteY32" fmla="*/ 15498 h 945397"/>
              <a:gd name="connsiteX33" fmla="*/ 1689315 w 3519960"/>
              <a:gd name="connsiteY33" fmla="*/ 77492 h 945397"/>
              <a:gd name="connsiteX34" fmla="*/ 1782305 w 3519960"/>
              <a:gd name="connsiteY34" fmla="*/ 108488 h 945397"/>
              <a:gd name="connsiteX35" fmla="*/ 1890793 w 3519960"/>
              <a:gd name="connsiteY35" fmla="*/ 170481 h 945397"/>
              <a:gd name="connsiteX36" fmla="*/ 1906292 w 3519960"/>
              <a:gd name="connsiteY36" fmla="*/ 216976 h 945397"/>
              <a:gd name="connsiteX37" fmla="*/ 1999281 w 3519960"/>
              <a:gd name="connsiteY37" fmla="*/ 247973 h 945397"/>
              <a:gd name="connsiteX38" fmla="*/ 2231756 w 3519960"/>
              <a:gd name="connsiteY38" fmla="*/ 232475 h 945397"/>
              <a:gd name="connsiteX39" fmla="*/ 2324746 w 3519960"/>
              <a:gd name="connsiteY39" fmla="*/ 170481 h 945397"/>
              <a:gd name="connsiteX40" fmla="*/ 2417736 w 3519960"/>
              <a:gd name="connsiteY40" fmla="*/ 139485 h 945397"/>
              <a:gd name="connsiteX41" fmla="*/ 2464231 w 3519960"/>
              <a:gd name="connsiteY41" fmla="*/ 123987 h 945397"/>
              <a:gd name="connsiteX42" fmla="*/ 2510726 w 3519960"/>
              <a:gd name="connsiteY42" fmla="*/ 139485 h 945397"/>
              <a:gd name="connsiteX43" fmla="*/ 2634712 w 3519960"/>
              <a:gd name="connsiteY43" fmla="*/ 154983 h 945397"/>
              <a:gd name="connsiteX44" fmla="*/ 2727702 w 3519960"/>
              <a:gd name="connsiteY44" fmla="*/ 216976 h 945397"/>
              <a:gd name="connsiteX45" fmla="*/ 2851688 w 3519960"/>
              <a:gd name="connsiteY45" fmla="*/ 201478 h 945397"/>
              <a:gd name="connsiteX46" fmla="*/ 2882685 w 3519960"/>
              <a:gd name="connsiteY46" fmla="*/ 154983 h 945397"/>
              <a:gd name="connsiteX47" fmla="*/ 3006671 w 3519960"/>
              <a:gd name="connsiteY47" fmla="*/ 185980 h 945397"/>
              <a:gd name="connsiteX48" fmla="*/ 3053166 w 3519960"/>
              <a:gd name="connsiteY48" fmla="*/ 170481 h 945397"/>
              <a:gd name="connsiteX49" fmla="*/ 3161654 w 3519960"/>
              <a:gd name="connsiteY49" fmla="*/ 139485 h 945397"/>
              <a:gd name="connsiteX50" fmla="*/ 3409627 w 3519960"/>
              <a:gd name="connsiteY50" fmla="*/ 92990 h 945397"/>
              <a:gd name="connsiteX51" fmla="*/ 3456122 w 3519960"/>
              <a:gd name="connsiteY51" fmla="*/ 61993 h 945397"/>
              <a:gd name="connsiteX52" fmla="*/ 3518115 w 3519960"/>
              <a:gd name="connsiteY52" fmla="*/ 15498 h 94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519960" h="945397">
                <a:moveTo>
                  <a:pt x="0" y="759417"/>
                </a:moveTo>
                <a:cubicBezTo>
                  <a:pt x="15498" y="743919"/>
                  <a:pt x="29657" y="726953"/>
                  <a:pt x="46495" y="712922"/>
                </a:cubicBezTo>
                <a:cubicBezTo>
                  <a:pt x="60804" y="700998"/>
                  <a:pt x="83118" y="697721"/>
                  <a:pt x="92990" y="681926"/>
                </a:cubicBezTo>
                <a:cubicBezTo>
                  <a:pt x="144143" y="600083"/>
                  <a:pt x="97731" y="599694"/>
                  <a:pt x="154983" y="542441"/>
                </a:cubicBezTo>
                <a:cubicBezTo>
                  <a:pt x="168154" y="529270"/>
                  <a:pt x="184818" y="519774"/>
                  <a:pt x="201478" y="511444"/>
                </a:cubicBezTo>
                <a:cubicBezTo>
                  <a:pt x="216090" y="504138"/>
                  <a:pt x="232475" y="501112"/>
                  <a:pt x="247973" y="495946"/>
                </a:cubicBezTo>
                <a:cubicBezTo>
                  <a:pt x="278970" y="501112"/>
                  <a:pt x="315219" y="493423"/>
                  <a:pt x="340963" y="511444"/>
                </a:cubicBezTo>
                <a:cubicBezTo>
                  <a:pt x="371482" y="532807"/>
                  <a:pt x="402956" y="604434"/>
                  <a:pt x="402956" y="604434"/>
                </a:cubicBezTo>
                <a:lnTo>
                  <a:pt x="433953" y="697424"/>
                </a:lnTo>
                <a:cubicBezTo>
                  <a:pt x="439119" y="712922"/>
                  <a:pt x="440389" y="730326"/>
                  <a:pt x="449451" y="743919"/>
                </a:cubicBezTo>
                <a:lnTo>
                  <a:pt x="480448" y="790414"/>
                </a:lnTo>
                <a:cubicBezTo>
                  <a:pt x="490780" y="821410"/>
                  <a:pt x="484259" y="865279"/>
                  <a:pt x="511444" y="883403"/>
                </a:cubicBezTo>
                <a:lnTo>
                  <a:pt x="604434" y="945397"/>
                </a:lnTo>
                <a:lnTo>
                  <a:pt x="743919" y="898902"/>
                </a:lnTo>
                <a:lnTo>
                  <a:pt x="790414" y="883403"/>
                </a:lnTo>
                <a:lnTo>
                  <a:pt x="836909" y="867905"/>
                </a:lnTo>
                <a:cubicBezTo>
                  <a:pt x="852407" y="852407"/>
                  <a:pt x="865166" y="833568"/>
                  <a:pt x="883403" y="821410"/>
                </a:cubicBezTo>
                <a:cubicBezTo>
                  <a:pt x="896996" y="812348"/>
                  <a:pt x="918346" y="817464"/>
                  <a:pt x="929898" y="805912"/>
                </a:cubicBezTo>
                <a:cubicBezTo>
                  <a:pt x="941450" y="794360"/>
                  <a:pt x="940231" y="774915"/>
                  <a:pt x="945397" y="759417"/>
                </a:cubicBezTo>
                <a:cubicBezTo>
                  <a:pt x="950563" y="723254"/>
                  <a:pt x="953731" y="686749"/>
                  <a:pt x="960895" y="650929"/>
                </a:cubicBezTo>
                <a:cubicBezTo>
                  <a:pt x="964099" y="634910"/>
                  <a:pt x="964841" y="615986"/>
                  <a:pt x="976393" y="604434"/>
                </a:cubicBezTo>
                <a:cubicBezTo>
                  <a:pt x="987945" y="592882"/>
                  <a:pt x="1007390" y="594102"/>
                  <a:pt x="1022888" y="588936"/>
                </a:cubicBezTo>
                <a:cubicBezTo>
                  <a:pt x="1033220" y="573438"/>
                  <a:pt x="1040714" y="555612"/>
                  <a:pt x="1053885" y="542441"/>
                </a:cubicBezTo>
                <a:cubicBezTo>
                  <a:pt x="1107613" y="488713"/>
                  <a:pt x="1098313" y="539341"/>
                  <a:pt x="1131376" y="464949"/>
                </a:cubicBezTo>
                <a:cubicBezTo>
                  <a:pt x="1144646" y="435092"/>
                  <a:pt x="1162373" y="371959"/>
                  <a:pt x="1162373" y="371959"/>
                </a:cubicBezTo>
                <a:cubicBezTo>
                  <a:pt x="1152843" y="238537"/>
                  <a:pt x="1205333" y="168967"/>
                  <a:pt x="1100380" y="123987"/>
                </a:cubicBezTo>
                <a:cubicBezTo>
                  <a:pt x="1080802" y="115596"/>
                  <a:pt x="1059051" y="113654"/>
                  <a:pt x="1038387" y="108488"/>
                </a:cubicBezTo>
                <a:cubicBezTo>
                  <a:pt x="1043553" y="92990"/>
                  <a:pt x="1042333" y="73545"/>
                  <a:pt x="1053885" y="61993"/>
                </a:cubicBezTo>
                <a:cubicBezTo>
                  <a:pt x="1065437" y="50441"/>
                  <a:pt x="1084531" y="50457"/>
                  <a:pt x="1100380" y="46495"/>
                </a:cubicBezTo>
                <a:lnTo>
                  <a:pt x="1224366" y="15498"/>
                </a:lnTo>
                <a:cubicBezTo>
                  <a:pt x="1286359" y="20664"/>
                  <a:pt x="1348234" y="34448"/>
                  <a:pt x="1410346" y="30997"/>
                </a:cubicBezTo>
                <a:cubicBezTo>
                  <a:pt x="1442969" y="29185"/>
                  <a:pt x="1503336" y="0"/>
                  <a:pt x="1503336" y="0"/>
                </a:cubicBezTo>
                <a:cubicBezTo>
                  <a:pt x="1534333" y="5166"/>
                  <a:pt x="1567319" y="3412"/>
                  <a:pt x="1596326" y="15498"/>
                </a:cubicBezTo>
                <a:cubicBezTo>
                  <a:pt x="1630714" y="29826"/>
                  <a:pt x="1653973" y="65712"/>
                  <a:pt x="1689315" y="77492"/>
                </a:cubicBezTo>
                <a:lnTo>
                  <a:pt x="1782305" y="108488"/>
                </a:lnTo>
                <a:cubicBezTo>
                  <a:pt x="1817193" y="213155"/>
                  <a:pt x="1763505" y="97746"/>
                  <a:pt x="1890793" y="170481"/>
                </a:cubicBezTo>
                <a:cubicBezTo>
                  <a:pt x="1904977" y="178586"/>
                  <a:pt x="1892998" y="207480"/>
                  <a:pt x="1906292" y="216976"/>
                </a:cubicBezTo>
                <a:cubicBezTo>
                  <a:pt x="1932879" y="235967"/>
                  <a:pt x="1999281" y="247973"/>
                  <a:pt x="1999281" y="247973"/>
                </a:cubicBezTo>
                <a:cubicBezTo>
                  <a:pt x="2076773" y="242807"/>
                  <a:pt x="2156204" y="250464"/>
                  <a:pt x="2231756" y="232475"/>
                </a:cubicBezTo>
                <a:cubicBezTo>
                  <a:pt x="2267996" y="223846"/>
                  <a:pt x="2289404" y="182261"/>
                  <a:pt x="2324746" y="170481"/>
                </a:cubicBezTo>
                <a:lnTo>
                  <a:pt x="2417736" y="139485"/>
                </a:lnTo>
                <a:lnTo>
                  <a:pt x="2464231" y="123987"/>
                </a:lnTo>
                <a:cubicBezTo>
                  <a:pt x="2479729" y="129153"/>
                  <a:pt x="2494653" y="136563"/>
                  <a:pt x="2510726" y="139485"/>
                </a:cubicBezTo>
                <a:cubicBezTo>
                  <a:pt x="2551704" y="146936"/>
                  <a:pt x="2595488" y="140975"/>
                  <a:pt x="2634712" y="154983"/>
                </a:cubicBezTo>
                <a:cubicBezTo>
                  <a:pt x="2669795" y="167513"/>
                  <a:pt x="2727702" y="216976"/>
                  <a:pt x="2727702" y="216976"/>
                </a:cubicBezTo>
                <a:cubicBezTo>
                  <a:pt x="2769031" y="211810"/>
                  <a:pt x="2813017" y="216946"/>
                  <a:pt x="2851688" y="201478"/>
                </a:cubicBezTo>
                <a:cubicBezTo>
                  <a:pt x="2868983" y="194560"/>
                  <a:pt x="2864775" y="160100"/>
                  <a:pt x="2882685" y="154983"/>
                </a:cubicBezTo>
                <a:cubicBezTo>
                  <a:pt x="2902828" y="149228"/>
                  <a:pt x="2980687" y="177318"/>
                  <a:pt x="3006671" y="185980"/>
                </a:cubicBezTo>
                <a:cubicBezTo>
                  <a:pt x="3022169" y="180814"/>
                  <a:pt x="3037458" y="174969"/>
                  <a:pt x="3053166" y="170481"/>
                </a:cubicBezTo>
                <a:cubicBezTo>
                  <a:pt x="3189416" y="131552"/>
                  <a:pt x="3050155" y="176651"/>
                  <a:pt x="3161654" y="139485"/>
                </a:cubicBezTo>
                <a:cubicBezTo>
                  <a:pt x="3278236" y="61763"/>
                  <a:pt x="3138796" y="143771"/>
                  <a:pt x="3409627" y="92990"/>
                </a:cubicBezTo>
                <a:cubicBezTo>
                  <a:pt x="3427935" y="89557"/>
                  <a:pt x="3439462" y="70323"/>
                  <a:pt x="3456122" y="61993"/>
                </a:cubicBezTo>
                <a:cubicBezTo>
                  <a:pt x="3519960" y="30074"/>
                  <a:pt x="3490797" y="70135"/>
                  <a:pt x="3518115" y="15498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364088" y="476672"/>
            <a:ext cx="1944216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08304" y="260648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Державний кордон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6" grpId="0"/>
      <p:bldP spid="19" grpId="0"/>
      <p:bldP spid="27" grpId="0" animBg="1"/>
      <p:bldP spid="28" grpId="0"/>
      <p:bldP spid="30" grpId="0" animBg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98072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Прикладом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анімовані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побачити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розгортання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битви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прослідкувати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причинно-наслідкові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зв’язки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того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іншого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явища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Інший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приклад –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інтерактивні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містять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певну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кількість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заздалегідь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запрограмованих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активних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елементів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Показуючи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той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інший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об’єкт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карті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за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завданням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вчителя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учень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отримує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вірному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виборі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додаткову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інформацію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про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об’єкт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перетворює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процес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навчання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перевірки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знань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своєрідну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гру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ІСТОРИЧНА КАРТА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3" name="Picture 5" descr="D:\КАРТИНКИ\к@ртинки\Анимации 1\Новая папка\56510_globus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8279" y="3717032"/>
            <a:ext cx="2342193" cy="2957314"/>
          </a:xfrm>
          <a:prstGeom prst="rect">
            <a:avLst/>
          </a:prstGeom>
          <a:noFill/>
        </p:spPr>
      </p:pic>
      <p:pic>
        <p:nvPicPr>
          <p:cNvPr id="17" name="Picture 2" descr="D:\КАРТИНКИ\презентація школи\Beauplan_map_ukraine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771800" y="4077072"/>
            <a:ext cx="3456384" cy="2715565"/>
          </a:xfrm>
          <a:prstGeom prst="rect">
            <a:avLst/>
          </a:prstGeom>
          <a:noFill/>
        </p:spPr>
      </p:pic>
      <p:pic>
        <p:nvPicPr>
          <p:cNvPr id="2060" name="Picture 12" descr="D:\КАРТИНКИ\анимация школа\80035455_1321199046_skola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-131018" y="3861048"/>
            <a:ext cx="3269404" cy="299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Picture 13" descr="D:\per.gif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868144" y="5503384"/>
            <a:ext cx="1512168" cy="145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КАРТИНКИ\стрелки\right-blue-arrow.png"/>
          <p:cNvPicPr>
            <a:picLocks noChangeAspect="1" noChangeArrowheads="1"/>
          </p:cNvPicPr>
          <p:nvPr/>
        </p:nvPicPr>
        <p:blipFill>
          <a:blip r:embed="rId3" cstate="print"/>
          <a:srcRect l="71690" t="47638" b="6579"/>
          <a:stretch>
            <a:fillRect/>
          </a:stretch>
        </p:blipFill>
        <p:spPr bwMode="auto">
          <a:xfrm rot="5060662">
            <a:off x="6693673" y="5191290"/>
            <a:ext cx="797214" cy="644653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9512" y="188640"/>
            <a:ext cx="0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79512" y="1412776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88641"/>
            <a:ext cx="8892480" cy="12241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навчально-пізнавальної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Найдоступнішим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методом контролю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планомірне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цілеспрямоване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систематичне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5567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«Оцінка – це найгостріший інструмент, використання якого потребує величезного вміння і культури»</a:t>
            </a: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Сухомлинський В.О.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6012160" y="4293096"/>
            <a:ext cx="2160240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Письмовий контроль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КАРТИНКИ\стрелки\right-blue-arrow.png"/>
          <p:cNvPicPr>
            <a:picLocks noChangeAspect="1" noChangeArrowheads="1"/>
          </p:cNvPicPr>
          <p:nvPr/>
        </p:nvPicPr>
        <p:blipFill>
          <a:blip r:embed="rId3" cstate="print"/>
          <a:srcRect l="71690" t="47638" b="6579"/>
          <a:stretch>
            <a:fillRect/>
          </a:stretch>
        </p:blipFill>
        <p:spPr bwMode="auto">
          <a:xfrm rot="5060662">
            <a:off x="1941145" y="5191290"/>
            <a:ext cx="797214" cy="644653"/>
          </a:xfrm>
          <a:prstGeom prst="rect">
            <a:avLst/>
          </a:prstGeom>
          <a:noFill/>
        </p:spPr>
      </p:pic>
      <p:sp>
        <p:nvSpPr>
          <p:cNvPr id="8" name="Куб 7"/>
          <p:cNvSpPr/>
          <p:nvPr/>
        </p:nvSpPr>
        <p:spPr>
          <a:xfrm>
            <a:off x="1331640" y="4293096"/>
            <a:ext cx="2016224" cy="864096"/>
          </a:xfrm>
          <a:prstGeom prst="cube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Усний контроль</a:t>
            </a:r>
            <a:endParaRPr lang="ru-RU" sz="1400" dirty="0"/>
          </a:p>
        </p:txBody>
      </p:sp>
      <p:sp>
        <p:nvSpPr>
          <p:cNvPr id="11" name="Куб 10"/>
          <p:cNvSpPr/>
          <p:nvPr/>
        </p:nvSpPr>
        <p:spPr>
          <a:xfrm>
            <a:off x="1187624" y="3645024"/>
            <a:ext cx="2448272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Практичний контроль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419872" y="3645024"/>
            <a:ext cx="2592288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Поточний контроль: спостереження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5796136" y="3645024"/>
            <a:ext cx="2555776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Дидактичні тести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899592" y="5949280"/>
            <a:ext cx="2880320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Залік, усний екзамен</a:t>
            </a:r>
            <a:endParaRPr lang="ru-RU" sz="1400" dirty="0"/>
          </a:p>
        </p:txBody>
      </p:sp>
      <p:sp>
        <p:nvSpPr>
          <p:cNvPr id="17" name="Куб 16"/>
          <p:cNvSpPr/>
          <p:nvPr/>
        </p:nvSpPr>
        <p:spPr>
          <a:xfrm>
            <a:off x="5580112" y="5949280"/>
            <a:ext cx="3024336" cy="864096"/>
          </a:xfrm>
          <a:prstGeom prst="cube">
            <a:avLst/>
          </a:prstGeom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Контрольна робота, самостійна робота,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історичнй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диктант та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1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16225"/>
            <a:ext cx="2044700" cy="404177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83768" y="290578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Види контролю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  <p:bldP spid="10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6409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використовуються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уроках: 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187624" y="1340768"/>
          <a:ext cx="66967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D:\КАРТИНКИ\новенькі\14g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72616" y="4509120"/>
            <a:ext cx="3532568" cy="2348880"/>
          </a:xfrm>
          <a:prstGeom prst="rect">
            <a:avLst/>
          </a:prstGeom>
          <a:noFill/>
        </p:spPr>
      </p:pic>
      <p:pic>
        <p:nvPicPr>
          <p:cNvPr id="5126" name="Picture 6" descr="D:\КАРТИНКИ\анимация школа\Hw0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9470" y="4869160"/>
            <a:ext cx="2253050" cy="1584176"/>
          </a:xfrm>
          <a:prstGeom prst="rect">
            <a:avLst/>
          </a:prstGeom>
          <a:noFill/>
        </p:spPr>
      </p:pic>
      <p:pic>
        <p:nvPicPr>
          <p:cNvPr id="10" name="Picture 2" descr="D:\КАРТИНКИ\ИСТОРИЯ В КАРТИНКАХ\ИСТОРИЯ РОССИИ\s-71-600x457.jpg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 rot="260987">
            <a:off x="95502" y="3128826"/>
            <a:ext cx="1812202" cy="138029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КАРТИНКИ\анимации книга\starinnaya-rukopis-640x480.jpg"/>
          <p:cNvPicPr>
            <a:picLocks noChangeAspect="1" noChangeArrowheads="1"/>
          </p:cNvPicPr>
          <p:nvPr/>
        </p:nvPicPr>
        <p:blipFill>
          <a:blip r:embed="rId11" cstate="print">
            <a:lum contrast="10000"/>
          </a:blip>
          <a:srcRect t="5901" b="5901"/>
          <a:stretch>
            <a:fillRect/>
          </a:stretch>
        </p:blipFill>
        <p:spPr bwMode="auto">
          <a:xfrm rot="385305">
            <a:off x="7156545" y="1412776"/>
            <a:ext cx="1898207" cy="125564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D:\КАРТИНКИ\к@ртинки\Анимации 1\Новая папка\image27371328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7696" y="3140968"/>
            <a:ext cx="1828800" cy="1143000"/>
          </a:xfrm>
          <a:prstGeom prst="rect">
            <a:avLst/>
          </a:prstGeom>
          <a:noFill/>
        </p:spPr>
      </p:pic>
      <p:pic>
        <p:nvPicPr>
          <p:cNvPr id="2052" name="Picture 4" descr="D:\КАРТИНКИ\ИСТОРИЯ В КАРТИНКАХ\история\preview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1327983">
            <a:off x="179512" y="1268760"/>
            <a:ext cx="1590254" cy="1607840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260648"/>
            <a:ext cx="504056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ПЕРЕВІРКА ЗНАНЬ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777686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err="1" smtClean="0"/>
              <a:t>Перевірка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використанням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мультимедійних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технологій</a:t>
            </a:r>
            <a:r>
              <a:rPr lang="ru-RU" sz="2400" b="1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широке</a:t>
            </a:r>
            <a:r>
              <a:rPr lang="ru-RU" sz="2400" dirty="0" smtClean="0"/>
              <a:t> поле для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. Тут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інтерактивні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проекти</a:t>
            </a:r>
            <a:r>
              <a:rPr lang="ru-RU" sz="2400" dirty="0" smtClean="0"/>
              <a:t> самих </a:t>
            </a:r>
            <a:r>
              <a:rPr lang="ru-RU" sz="2400" dirty="0" err="1" smtClean="0"/>
              <a:t>учнів</a:t>
            </a:r>
            <a:r>
              <a:rPr lang="ru-RU" sz="2400" dirty="0" smtClean="0"/>
              <a:t>, </a:t>
            </a:r>
            <a:r>
              <a:rPr lang="ru-RU" sz="2400" dirty="0" err="1" smtClean="0"/>
              <a:t>мультимедійні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кросворди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анімовані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тексти</a:t>
            </a:r>
            <a:r>
              <a:rPr lang="ru-RU" sz="2400" dirty="0" smtClean="0"/>
              <a:t>, картинки-загадки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 </a:t>
            </a:r>
          </a:p>
        </p:txBody>
      </p:sp>
      <p:pic>
        <p:nvPicPr>
          <p:cNvPr id="12295" name="Picture 7" descr="D:\КАРТИНКИ\к@ртинки\Анимации 1\Анимации\ArcanumMap_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89040"/>
            <a:ext cx="288032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8864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 із всесвітньої історії для учнів 7 класу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0872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Співвіднесіть поняття та визначення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87215"/>
            <a:ext cx="180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Комуна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823319"/>
            <a:ext cx="180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Шедевр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759423"/>
            <a:ext cx="18002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Бюргер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695527"/>
            <a:ext cx="172819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Майстер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1887215"/>
            <a:ext cx="6048672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А) господар і старший працівник в майстерні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823319"/>
            <a:ext cx="468052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Б) міський житель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759423"/>
            <a:ext cx="62281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В) місто, що отримало право самоврядування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686235"/>
            <a:ext cx="615617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Г) зразковий виріб для складання іспиту на звання майстра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2428E-7 L -0.00191 -0.27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41E-7 L 0.00208 -0.274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7746E-6 L 0.00399 0.149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231 L 0.00799 0.413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Творчих Вам успіхів!!!</a:t>
            </a:r>
            <a:endParaRPr lang="ru-RU" sz="5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detia-569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850" y="3425672"/>
            <a:ext cx="2110246" cy="343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46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Елементами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контролю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знань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учнів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є: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268760"/>
            <a:ext cx="144016" cy="48245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268760"/>
            <a:ext cx="144016" cy="48245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1268760"/>
            <a:ext cx="144016" cy="4824536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836712"/>
            <a:ext cx="432048" cy="432048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flipV="1">
            <a:off x="683568" y="6093296"/>
            <a:ext cx="432048" cy="432048"/>
          </a:xfrm>
          <a:prstGeom prst="triangl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1700808"/>
            <a:ext cx="2232248" cy="79208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251520" y="3068960"/>
            <a:ext cx="2232248" cy="79208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4437112"/>
            <a:ext cx="2232248" cy="792088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Облік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2699792" y="1700808"/>
            <a:ext cx="6048672" cy="79208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2699792" y="3068960"/>
            <a:ext cx="6048672" cy="79208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вимірювання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2699792" y="4437112"/>
            <a:ext cx="6048672" cy="792088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фіксування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оцінок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класному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відомостях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19872" y="1886055"/>
            <a:ext cx="51125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умінь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навичок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учнів</a:t>
            </a:r>
            <a:r>
              <a:rPr lang="ru-RU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10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462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Функції контролю, перевірки і оцінки навчальних досягнень, учнів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539552" y="3429000"/>
            <a:ext cx="2160240" cy="3429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491880" y="3429000"/>
            <a:ext cx="2160240" cy="3429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444208" y="3429000"/>
            <a:ext cx="2160240" cy="3429000"/>
          </a:xfrm>
          <a:prstGeom prst="flowChartDocumen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1" name="Picture 3" descr="D:\115599971_large_25_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40572"/>
            <a:ext cx="1093554" cy="152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9552" y="34290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 учні розуміють правильно, а що неправильно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34290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можливо, матеріал взагалі не засвоєний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3429000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учитель критично оцінює  свою роботу, вносить зміни, коректує свої дії, визначає напрями подальшої, спільної з учнями діяльності.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D:\115599989_large_47_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373216"/>
            <a:ext cx="1008112" cy="1484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Picture 6" descr="D:\КАРТИНКИ\школа. фоны. картинки\x2s6D49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1868">
            <a:off x="3635896" y="5445224"/>
            <a:ext cx="1210105" cy="90757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2535" name="Picture 7" descr="D:\КАРТИНКИ\вопрос\Avat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229200"/>
            <a:ext cx="792088" cy="792088"/>
          </a:xfrm>
          <a:prstGeom prst="rect">
            <a:avLst/>
          </a:prstGeom>
          <a:noFill/>
        </p:spPr>
      </p:pic>
      <p:sp>
        <p:nvSpPr>
          <p:cNvPr id="20" name="Блок-схема: знак завершения 19"/>
          <p:cNvSpPr/>
          <p:nvPr/>
        </p:nvSpPr>
        <p:spPr>
          <a:xfrm>
            <a:off x="2267744" y="1412776"/>
            <a:ext cx="4248472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Оцінюючи учня, вчитель визначає: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22530" name="Picture 2" descr="D:\1384530630-2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908720"/>
            <a:ext cx="2006131" cy="2255244"/>
          </a:xfrm>
          <a:prstGeom prst="rect">
            <a:avLst/>
          </a:prstGeom>
          <a:noFill/>
        </p:spPr>
      </p:pic>
      <p:sp>
        <p:nvSpPr>
          <p:cNvPr id="21" name="Нашивка 20"/>
          <p:cNvSpPr/>
          <p:nvPr/>
        </p:nvSpPr>
        <p:spPr>
          <a:xfrm rot="6945734">
            <a:off x="2161479" y="2588329"/>
            <a:ext cx="504056" cy="72008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5400000">
            <a:off x="4247964" y="2600908"/>
            <a:ext cx="504056" cy="72008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14654266" flipH="1">
            <a:off x="6481959" y="2588329"/>
            <a:ext cx="504056" cy="72008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/>
      <p:bldP spid="13" grpId="0"/>
      <p:bldP spid="14" grpId="0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D:\КАРТИНКИ\комп\Devices computer laptop.png"/>
          <p:cNvPicPr>
            <a:picLocks noChangeAspect="1" noChangeArrowheads="1"/>
          </p:cNvPicPr>
          <p:nvPr/>
        </p:nvPicPr>
        <p:blipFill>
          <a:blip r:embed="rId3" cstate="print"/>
          <a:srcRect t="7736"/>
          <a:stretch>
            <a:fillRect/>
          </a:stretch>
        </p:blipFill>
        <p:spPr bwMode="auto">
          <a:xfrm>
            <a:off x="35496" y="764704"/>
            <a:ext cx="3096344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66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Комп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’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ютер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 на уроці історії та права                    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9849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Позитиви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впровадження: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 flipH="1">
            <a:off x="3203848" y="908720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швидко перевіряти знання учнів за допомогою тестів;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flipH="1">
            <a:off x="3203848" y="2060848"/>
            <a:ext cx="5544616" cy="1008112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показувати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відеофрагменти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систематизації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отриманої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3203848" y="3356992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показувати графічне зображення карти з подальшою мультимедійною обробкою інформації;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3203848" y="4581128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об`єднувати текстову,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фото-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відео-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іншу інформацію;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203848" y="5805264"/>
            <a:ext cx="5544616" cy="86409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оптимізаувати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навчальний процес, який побудовано на базі сучасних технологій навчання.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8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8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8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8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88641"/>
            <a:ext cx="889248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5125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комп`ютерними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технологіями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комп`ютерних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предметній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9512" y="1412776"/>
            <a:ext cx="88924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512" y="188640"/>
            <a:ext cx="0" cy="12241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148478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5125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Історія як наука характерна тим, що в ній переважають методи прямого спостереження, реєстрації і класифікації фактів.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2380818"/>
            <a:ext cx="5400600" cy="40011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Імітаційна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комп`ютерна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2924944"/>
            <a:ext cx="88924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Реконструювати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уточнити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фрагменту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динамічний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Зимітувати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роках.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(доходи,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запаси),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фрагменту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іст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Спрогнозувати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2" y="116632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“Походи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Олександра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Македонського”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29" t="3656" r="1617" b="3656"/>
          <a:stretch>
            <a:fillRect/>
          </a:stretch>
        </p:blipFill>
        <p:spPr bwMode="auto">
          <a:xfrm>
            <a:off x="107504" y="154350"/>
            <a:ext cx="2160240" cy="219453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2627784" y="9087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складається із наступних розділів: 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2420888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уроку за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варіантами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3573016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Підготовка до походу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пояснення нового матеріалу за допомогою таблиці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4725144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Розпад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А.Македонського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з`являється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карта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А.Македонського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текст, де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смерть, 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розкривається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еллінізму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5877272"/>
            <a:ext cx="8496944" cy="86409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Фішбоун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Дидактичні тести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Співвіднесіть поняття та визначення</a:t>
            </a:r>
            <a:endParaRPr lang="ru-RU" sz="2400" i="1" u="sng" dirty="0">
              <a:ln w="18415" cmpd="sng">
                <a:solidFill>
                  <a:sysClr val="windowText" lastClr="000000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887215"/>
            <a:ext cx="18002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Діадох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18002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Імперія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17032"/>
            <a:ext cx="18002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Елліни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53136"/>
            <a:ext cx="183569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Гегемонія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7784" y="1887215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політичне верховенство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2823319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греки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3759423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у перекладі з грецької – наступник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7784" y="4686235"/>
            <a:ext cx="65162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сукупність духовних та матеріальних благ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62428E-7 L -0.00191 -0.27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41E-7 L 0.00208 -0.274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7746E-6 L 0.00399 0.149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231 L 0.00799 0.4136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Порівняльна таблиця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397000"/>
          <a:ext cx="8280921" cy="43362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60307"/>
                <a:gridCol w="2760307"/>
                <a:gridCol w="2760307"/>
              </a:tblGrid>
              <a:tr h="72270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Критерії для порівняння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Персія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Македонія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Розташування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Природо-географічні умови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Заняття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Царі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2709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Основні політичні здобутки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1289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123</cp:lastModifiedBy>
  <cp:revision>72</cp:revision>
  <dcterms:created xsi:type="dcterms:W3CDTF">2016-01-03T09:22:11Z</dcterms:created>
  <dcterms:modified xsi:type="dcterms:W3CDTF">2016-04-08T08:51:28Z</dcterms:modified>
</cp:coreProperties>
</file>