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82" r:id="rId2"/>
    <p:sldId id="284" r:id="rId3"/>
    <p:sldId id="283" r:id="rId4"/>
    <p:sldId id="285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2" r:id="rId15"/>
    <p:sldId id="297" r:id="rId16"/>
    <p:sldId id="298" r:id="rId17"/>
    <p:sldId id="299" r:id="rId18"/>
    <p:sldId id="301" r:id="rId19"/>
    <p:sldId id="300" r:id="rId20"/>
    <p:sldId id="30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660"/>
  </p:normalViewPr>
  <p:slideViewPr>
    <p:cSldViewPr>
      <p:cViewPr>
        <p:scale>
          <a:sx n="100" d="100"/>
          <a:sy n="10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2C27C-1F62-4D7D-8B02-C1BA191BBB6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30B6-E98C-4818-83F0-24C291511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8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30B6-E98C-4818-83F0-24C29151140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6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30B6-E98C-4818-83F0-24C2915114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9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89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4890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Apr/11/ec77e31eeb91042cd8d553d3d9ff724f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6200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Умови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самоврядування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в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школі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: </a:t>
            </a:r>
          </a:p>
          <a:p>
            <a:pPr algn="ctr" rtl="0">
              <a:buNone/>
            </a:pP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аналіз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проблеми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,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пошук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ефективних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форм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організації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його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роботи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. </a:t>
            </a:r>
          </a:p>
          <a:p>
            <a:pPr algn="ctr" rtl="0">
              <a:buNone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Monotype Corsiva"/>
              </a:rPr>
              <a:t>П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ро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підсумки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атестації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педагогічних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працівників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</a:p>
          <a:p>
            <a:pPr algn="ctr" rtl="0">
              <a:buNone/>
            </a:pP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"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Від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творчості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педагога  до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творчого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 </a:t>
            </a:r>
            <a:r>
              <a:rPr lang="ru-RU" sz="24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учня</a:t>
            </a:r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Monotype Corsiva"/>
              </a:rPr>
              <a:t>"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Monotype Corsi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142984"/>
            <a:ext cx="67866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Педагогічна</a:t>
            </a:r>
            <a:r>
              <a:rPr lang="ru-RU" sz="60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рада </a:t>
            </a:r>
            <a:endParaRPr lang="ru-RU" sz="60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42852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800000"/>
                </a:solidFill>
                <a:latin typeface="Sylfaen" pitchFamily="18" charset="0"/>
              </a:rPr>
              <a:t>Плющівська</a:t>
            </a:r>
            <a:r>
              <a:rPr lang="uk-UA" b="1" dirty="0" smtClean="0">
                <a:solidFill>
                  <a:srgbClr val="800000"/>
                </a:solidFill>
                <a:latin typeface="Sylfaen" pitchFamily="18" charset="0"/>
              </a:rPr>
              <a:t> ЗОШ І-ІІІ ступенів </a:t>
            </a:r>
          </a:p>
          <a:p>
            <a:pPr algn="ctr"/>
            <a:r>
              <a:rPr lang="uk-UA" b="1" dirty="0" smtClean="0">
                <a:solidFill>
                  <a:srgbClr val="800000"/>
                </a:solidFill>
                <a:latin typeface="Sylfaen" pitchFamily="18" charset="0"/>
              </a:rPr>
              <a:t>Баштанської районної ради </a:t>
            </a:r>
          </a:p>
          <a:p>
            <a:pPr algn="ctr"/>
            <a:r>
              <a:rPr lang="uk-UA" b="1" dirty="0" smtClean="0">
                <a:solidFill>
                  <a:srgbClr val="800000"/>
                </a:solidFill>
                <a:latin typeface="Sylfaen" pitchFamily="18" charset="0"/>
              </a:rPr>
              <a:t>Миколаївської області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2329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ы для презентаций Каранда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31314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Етапи проведення педради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954644"/>
            <a:ext cx="676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b="1" dirty="0">
                <a:latin typeface="Times New Roman"/>
                <a:ea typeface="Times New Roman"/>
              </a:rPr>
              <a:t>III</a:t>
            </a: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err="1">
                <a:latin typeface="Times New Roman"/>
                <a:ea typeface="Times New Roman"/>
              </a:rPr>
              <a:t>етап</a:t>
            </a:r>
            <a:r>
              <a:rPr lang="ru-RU" sz="2400" dirty="0">
                <a:latin typeface="Times New Roman"/>
                <a:ea typeface="Times New Roman"/>
              </a:rPr>
              <a:t> –</a:t>
            </a: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аналіз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та </a:t>
            </a:r>
            <a:r>
              <a:rPr lang="ru-RU" sz="24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узагальнення</a:t>
            </a:r>
            <a:r>
              <a:rPr lang="ru-RU" sz="24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 </a:t>
            </a:r>
            <a:endParaRPr lang="ru-RU" sz="14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54754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1.Робота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 групах: вироблення ш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ляхів підвищення активності та ролі учнівського 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самоврядування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555083"/>
            <a:ext cx="6248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400" dirty="0">
                <a:latin typeface="Times New Roman"/>
                <a:ea typeface="Times New Roman"/>
              </a:rPr>
              <a:t>1. Надання учням більшої самостійності в організації колективної творчої діяльності.</a:t>
            </a:r>
            <a:endParaRPr lang="ru-RU" sz="1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2. </a:t>
            </a:r>
            <a:r>
              <a:rPr lang="ru-RU" sz="1400" dirty="0" err="1">
                <a:latin typeface="Times New Roman"/>
                <a:ea typeface="Times New Roman"/>
              </a:rPr>
              <a:t>Активне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залучення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учнів</a:t>
            </a:r>
            <a:r>
              <a:rPr lang="ru-RU" sz="1400" dirty="0">
                <a:latin typeface="Times New Roman"/>
                <a:ea typeface="Times New Roman"/>
              </a:rPr>
              <a:t> до </a:t>
            </a:r>
            <a:r>
              <a:rPr lang="ru-RU" sz="1400" dirty="0" err="1">
                <a:latin typeface="Times New Roman"/>
                <a:ea typeface="Times New Roman"/>
              </a:rPr>
              <a:t>всіх</a:t>
            </a:r>
            <a:r>
              <a:rPr lang="ru-RU" sz="1400" dirty="0">
                <a:latin typeface="Times New Roman"/>
                <a:ea typeface="Times New Roman"/>
              </a:rPr>
              <a:t> сфер </a:t>
            </a:r>
            <a:r>
              <a:rPr lang="ru-RU" sz="1400" dirty="0" err="1">
                <a:latin typeface="Times New Roman"/>
                <a:ea typeface="Times New Roman"/>
              </a:rPr>
              <a:t>життя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шкільного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колективу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3. </a:t>
            </a:r>
            <a:r>
              <a:rPr lang="ru-RU" sz="1400" dirty="0" err="1">
                <a:latin typeface="Times New Roman"/>
                <a:ea typeface="Times New Roman"/>
              </a:rPr>
              <a:t>Поєднання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самодіяльності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учнів</a:t>
            </a:r>
            <a:r>
              <a:rPr lang="ru-RU" sz="1400" dirty="0">
                <a:latin typeface="Times New Roman"/>
                <a:ea typeface="Times New Roman"/>
              </a:rPr>
              <a:t> з </a:t>
            </a:r>
            <a:r>
              <a:rPr lang="ru-RU" sz="1400" dirty="0" err="1">
                <a:latin typeface="Times New Roman"/>
                <a:ea typeface="Times New Roman"/>
              </a:rPr>
              <a:t>наданням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допомоги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дорослими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4. </a:t>
            </a:r>
            <a:r>
              <a:rPr lang="ru-RU" sz="1400" dirty="0" err="1">
                <a:latin typeface="Times New Roman"/>
                <a:ea typeface="Times New Roman"/>
              </a:rPr>
              <a:t>Збагачення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життєвих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цілей</a:t>
            </a:r>
            <a:r>
              <a:rPr lang="ru-RU" sz="1400" dirty="0">
                <a:latin typeface="Times New Roman"/>
                <a:ea typeface="Times New Roman"/>
              </a:rPr>
              <a:t> і </a:t>
            </a:r>
            <a:r>
              <a:rPr lang="ru-RU" sz="1400" dirty="0" err="1">
                <a:latin typeface="Times New Roman"/>
                <a:ea typeface="Times New Roman"/>
              </a:rPr>
              <a:t>внутрішнього</a:t>
            </a:r>
            <a:r>
              <a:rPr lang="ru-RU" sz="1400" dirty="0">
                <a:latin typeface="Times New Roman"/>
                <a:ea typeface="Times New Roman"/>
              </a:rPr>
              <a:t> духовного </a:t>
            </a:r>
            <a:r>
              <a:rPr lang="ru-RU" sz="1400" dirty="0" err="1">
                <a:latin typeface="Times New Roman"/>
                <a:ea typeface="Times New Roman"/>
              </a:rPr>
              <a:t>світу</a:t>
            </a:r>
            <a:r>
              <a:rPr lang="ru-RU" sz="1400" dirty="0">
                <a:latin typeface="Times New Roman"/>
                <a:ea typeface="Times New Roman"/>
              </a:rPr>
              <a:t> кожного члена </a:t>
            </a:r>
            <a:r>
              <a:rPr lang="ru-RU" sz="1400" dirty="0" err="1">
                <a:latin typeface="Times New Roman"/>
                <a:ea typeface="Times New Roman"/>
              </a:rPr>
              <a:t>шкільного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колективу</a:t>
            </a:r>
            <a:r>
              <a:rPr lang="ru-RU" sz="1400" dirty="0">
                <a:latin typeface="Times New Roman"/>
                <a:ea typeface="Times New Roman"/>
              </a:rPr>
              <a:t> шляхом </a:t>
            </a:r>
            <a:r>
              <a:rPr lang="ru-RU" sz="1400" dirty="0" err="1">
                <a:latin typeface="Times New Roman"/>
                <a:ea typeface="Times New Roman"/>
              </a:rPr>
              <a:t>виявлення</a:t>
            </a:r>
            <a:r>
              <a:rPr lang="ru-RU" sz="1400" dirty="0">
                <a:latin typeface="Times New Roman"/>
                <a:ea typeface="Times New Roman"/>
              </a:rPr>
              <a:t> та </a:t>
            </a:r>
            <a:r>
              <a:rPr lang="ru-RU" sz="1400" dirty="0" err="1">
                <a:latin typeface="Times New Roman"/>
                <a:ea typeface="Times New Roman"/>
              </a:rPr>
              <a:t>реалізації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привабливих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соціально-колективних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ініціатив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5.  </a:t>
            </a:r>
            <a:r>
              <a:rPr lang="ru-RU" sz="1400" dirty="0" err="1">
                <a:latin typeface="Times New Roman"/>
                <a:ea typeface="Times New Roman"/>
              </a:rPr>
              <a:t>Надання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учням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реальних</a:t>
            </a:r>
            <a:r>
              <a:rPr lang="ru-RU" sz="1400" dirty="0">
                <a:latin typeface="Times New Roman"/>
                <a:ea typeface="Times New Roman"/>
              </a:rPr>
              <a:t> прав та </a:t>
            </a:r>
            <a:r>
              <a:rPr lang="ru-RU" sz="1400" dirty="0" err="1">
                <a:latin typeface="Times New Roman"/>
                <a:ea typeface="Times New Roman"/>
              </a:rPr>
              <a:t>обов'язків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6.   </a:t>
            </a:r>
            <a:r>
              <a:rPr lang="ru-RU" sz="1400" dirty="0" err="1">
                <a:latin typeface="Times New Roman"/>
                <a:ea typeface="Times New Roman"/>
              </a:rPr>
              <a:t>Повага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педагогів</a:t>
            </a:r>
            <a:r>
              <a:rPr lang="ru-RU" sz="1400" dirty="0">
                <a:latin typeface="Times New Roman"/>
                <a:ea typeface="Times New Roman"/>
              </a:rPr>
              <a:t> до </a:t>
            </a:r>
            <a:r>
              <a:rPr lang="ru-RU" sz="1400" dirty="0" err="1">
                <a:latin typeface="Times New Roman"/>
                <a:ea typeface="Times New Roman"/>
              </a:rPr>
              <a:t>самостійних</a:t>
            </a:r>
            <a:r>
              <a:rPr lang="ru-RU" sz="1400" dirty="0">
                <a:latin typeface="Times New Roman"/>
                <a:ea typeface="Times New Roman"/>
              </a:rPr>
              <a:t> думок </a:t>
            </a:r>
            <a:r>
              <a:rPr lang="ru-RU" sz="1400" dirty="0" err="1">
                <a:latin typeface="Times New Roman"/>
                <a:ea typeface="Times New Roman"/>
              </a:rPr>
              <a:t>представників</a:t>
            </a:r>
            <a:r>
              <a:rPr lang="ru-RU" sz="1400" dirty="0">
                <a:latin typeface="Times New Roman"/>
                <a:ea typeface="Times New Roman"/>
              </a:rPr>
              <a:t> і </a:t>
            </a:r>
            <a:r>
              <a:rPr lang="ru-RU" sz="1400" dirty="0" err="1">
                <a:latin typeface="Times New Roman"/>
                <a:ea typeface="Times New Roman"/>
              </a:rPr>
              <a:t>рішень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органів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учнівського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самоврядування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7.  </a:t>
            </a:r>
            <a:r>
              <a:rPr lang="ru-RU" sz="1400" dirty="0" err="1">
                <a:latin typeface="Times New Roman"/>
                <a:ea typeface="Times New Roman"/>
              </a:rPr>
              <a:t>Виявлення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справжніх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лідерів</a:t>
            </a:r>
            <a:r>
              <a:rPr lang="ru-RU" sz="1400" dirty="0">
                <a:latin typeface="Times New Roman"/>
                <a:ea typeface="Times New Roman"/>
              </a:rPr>
              <a:t>, </a:t>
            </a:r>
            <a:r>
              <a:rPr lang="ru-RU" sz="1400" dirty="0" err="1">
                <a:latin typeface="Times New Roman"/>
                <a:ea typeface="Times New Roman"/>
              </a:rPr>
              <a:t>залучення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їх</a:t>
            </a:r>
            <a:r>
              <a:rPr lang="ru-RU" sz="1400" dirty="0">
                <a:latin typeface="Times New Roman"/>
                <a:ea typeface="Times New Roman"/>
              </a:rPr>
              <a:t> до </a:t>
            </a:r>
            <a:r>
              <a:rPr lang="ru-RU" sz="1400" dirty="0" err="1">
                <a:latin typeface="Times New Roman"/>
                <a:ea typeface="Times New Roman"/>
              </a:rPr>
              <a:t>активної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громадської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діяльності</a:t>
            </a:r>
            <a:r>
              <a:rPr lang="ru-RU" sz="1400" dirty="0">
                <a:latin typeface="Times New Roman"/>
                <a:ea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</a:rPr>
              <a:t>Дотримання</a:t>
            </a:r>
            <a:r>
              <a:rPr lang="ru-RU" sz="1400" dirty="0">
                <a:latin typeface="Times New Roman"/>
                <a:ea typeface="Times New Roman"/>
              </a:rPr>
              <a:t> принципу: </a:t>
            </a:r>
            <a:r>
              <a:rPr lang="ru-RU" sz="1400" dirty="0" err="1">
                <a:latin typeface="Times New Roman"/>
                <a:ea typeface="Times New Roman"/>
              </a:rPr>
              <a:t>жодного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підлеглого</a:t>
            </a:r>
            <a:r>
              <a:rPr lang="ru-RU" sz="1400" dirty="0">
                <a:latin typeface="Times New Roman"/>
                <a:ea typeface="Times New Roman"/>
              </a:rPr>
              <a:t> – </a:t>
            </a:r>
            <a:r>
              <a:rPr lang="ru-RU" sz="1400" dirty="0" err="1">
                <a:latin typeface="Times New Roman"/>
                <a:ea typeface="Times New Roman"/>
              </a:rPr>
              <a:t>всі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організатори</a:t>
            </a:r>
            <a:r>
              <a:rPr lang="ru-RU" sz="1400" dirty="0">
                <a:latin typeface="Times New Roman"/>
                <a:ea typeface="Times New Roman"/>
              </a:rPr>
              <a:t> та </a:t>
            </a:r>
            <a:r>
              <a:rPr lang="ru-RU" sz="1400" dirty="0" err="1">
                <a:latin typeface="Times New Roman"/>
                <a:ea typeface="Times New Roman"/>
              </a:rPr>
              <a:t>відповідальні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виконавці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8. </a:t>
            </a:r>
            <a:r>
              <a:rPr lang="ru-RU" sz="1400" dirty="0" err="1">
                <a:latin typeface="Times New Roman"/>
                <a:ea typeface="Times New Roman"/>
              </a:rPr>
              <a:t>Кваліфікована</a:t>
            </a:r>
            <a:r>
              <a:rPr lang="ru-RU" sz="1400" dirty="0">
                <a:latin typeface="Times New Roman"/>
                <a:ea typeface="Times New Roman"/>
              </a:rPr>
              <a:t>, </a:t>
            </a:r>
            <a:r>
              <a:rPr lang="ru-RU" sz="1400" dirty="0" err="1">
                <a:latin typeface="Times New Roman"/>
                <a:ea typeface="Times New Roman"/>
              </a:rPr>
              <a:t>тактовна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педагогічна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допомога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представникам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учнівського</a:t>
            </a:r>
            <a:r>
              <a:rPr lang="ru-RU" sz="1400" dirty="0">
                <a:latin typeface="Times New Roman"/>
                <a:ea typeface="Times New Roman"/>
              </a:rPr>
              <a:t> активу.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9.  </a:t>
            </a:r>
            <a:r>
              <a:rPr lang="ru-RU" sz="1400" dirty="0" err="1">
                <a:latin typeface="Times New Roman"/>
                <a:ea typeface="Times New Roman"/>
              </a:rPr>
              <a:t>Розширення</a:t>
            </a:r>
            <a:r>
              <a:rPr lang="ru-RU" sz="1400" dirty="0">
                <a:latin typeface="Times New Roman"/>
                <a:ea typeface="Times New Roman"/>
              </a:rPr>
              <a:t> меж </a:t>
            </a:r>
            <a:r>
              <a:rPr lang="ru-RU" sz="1400" dirty="0" err="1">
                <a:latin typeface="Times New Roman"/>
                <a:ea typeface="Times New Roman"/>
              </a:rPr>
              <a:t>гласності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учнівського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самоврядування</a:t>
            </a:r>
            <a:r>
              <a:rPr lang="ru-RU" sz="1400" dirty="0">
                <a:latin typeface="Times New Roman"/>
                <a:ea typeface="Times New Roman"/>
              </a:rPr>
              <a:t>, </a:t>
            </a:r>
            <a:r>
              <a:rPr lang="ru-RU" sz="1400" dirty="0" err="1">
                <a:latin typeface="Times New Roman"/>
                <a:ea typeface="Times New Roman"/>
              </a:rPr>
              <a:t>відкритий</a:t>
            </a:r>
            <a:r>
              <a:rPr lang="ru-RU" sz="1400" dirty="0">
                <a:latin typeface="Times New Roman"/>
                <a:ea typeface="Times New Roman"/>
              </a:rPr>
              <a:t> характер </a:t>
            </a:r>
            <a:r>
              <a:rPr lang="ru-RU" sz="1400" dirty="0" err="1">
                <a:latin typeface="Times New Roman"/>
                <a:ea typeface="Times New Roman"/>
              </a:rPr>
              <a:t>роботи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всіх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органів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учнівського</a:t>
            </a:r>
            <a:r>
              <a:rPr lang="ru-RU" sz="1400" dirty="0">
                <a:latin typeface="Times New Roman"/>
                <a:ea typeface="Times New Roman"/>
              </a:rPr>
              <a:t> </a:t>
            </a:r>
            <a:r>
              <a:rPr lang="ru-RU" sz="1400" dirty="0" err="1">
                <a:latin typeface="Times New Roman"/>
                <a:ea typeface="Times New Roman"/>
              </a:rPr>
              <a:t>самоврядування</a:t>
            </a:r>
            <a:r>
              <a:rPr lang="ru-RU" sz="1400" dirty="0">
                <a:latin typeface="Times New Roman"/>
                <a:ea typeface="Times New Roman"/>
              </a:rPr>
              <a:t>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7835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ы для презентаций Цве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810000" y="381000"/>
            <a:ext cx="47244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2857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Monotype Corsiva" pitchFamily="66" charset="0"/>
              </a:rPr>
              <a:t>Гра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Monotype Corsiva" pitchFamily="66" charset="0"/>
              </a:rPr>
              <a:t> «</a:t>
            </a:r>
            <a:r>
              <a:rPr lang="ru-RU" sz="3600" kern="10" spc="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Monotype Corsiva" pitchFamily="66" charset="0"/>
              </a:rPr>
              <a:t>Сонце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Monotype Corsiva" pitchFamily="66" charset="0"/>
              </a:rPr>
              <a:t>».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209800"/>
            <a:ext cx="5929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17365D"/>
                </a:solidFill>
                <a:latin typeface="Monotype Corsiva" pitchFamily="66" charset="0"/>
                <a:ea typeface="Times New Roman"/>
              </a:rPr>
              <a:t>Вправа «Портрет сучасного класного керівника»</a:t>
            </a:r>
            <a:endParaRPr lang="ru-RU" sz="1600" dirty="0">
              <a:effectLst/>
              <a:latin typeface="Monotype Corsiva" pitchFamily="66" charset="0"/>
              <a:ea typeface="Times New Roman"/>
            </a:endParaRPr>
          </a:p>
        </p:txBody>
      </p:sp>
      <p:pic>
        <p:nvPicPr>
          <p:cNvPr id="14341" name="Picture 5" descr="http://s017.radikal.ru/i402/1305/9c/614379c8e4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000504"/>
            <a:ext cx="2714612" cy="210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6116" y="2928934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листках-промінчиках сонця назвати  риси характеру класного керівника, який зможе стимулювати у вихованців прагнення до саморозвитку, самовдосконалення, самореалізації.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805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Фоны для презентаций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6248400" cy="12906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 pitchFamily="66" charset="0"/>
              </a:rPr>
              <a:t>Вправа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kern="10" spc="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 pitchFamily="66" charset="0"/>
              </a:rPr>
              <a:t>Асоціативний</a:t>
            </a:r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 pitchFamily="66" charset="0"/>
              </a:rPr>
              <a:t> кущ»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 rot="5400000">
            <a:off x="-554040" y="3449637"/>
            <a:ext cx="4343400" cy="644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Лідер</a:t>
            </a:r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7400" y="1571613"/>
            <a:ext cx="4276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</a:rPr>
              <a:t>лояльний, люблячий, </a:t>
            </a:r>
            <a:r>
              <a:rPr lang="uk-UA" sz="2400" dirty="0" smtClean="0">
                <a:latin typeface="Times New Roman"/>
                <a:ea typeface="Times New Roman"/>
              </a:rPr>
              <a:t>людяний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2285992"/>
            <a:ext cx="4235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dirty="0">
                <a:latin typeface="Times New Roman"/>
                <a:ea typeface="Times New Roman"/>
              </a:rPr>
              <a:t>інтелектуальний, </a:t>
            </a:r>
            <a:r>
              <a:rPr lang="uk-UA" sz="2400" dirty="0" smtClean="0">
                <a:latin typeface="Times New Roman"/>
                <a:ea typeface="Times New Roman"/>
              </a:rPr>
              <a:t>ініціативний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307181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/>
                <a:ea typeface="Times New Roman"/>
              </a:rPr>
              <a:t>думаючий, дисциплінований, добрий, дбайливий, доброзичливий, діловий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57400" y="4000504"/>
            <a:ext cx="4857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/>
                <a:ea typeface="Times New Roman"/>
              </a:rPr>
              <a:t>ерудований, енергійний, емоційний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71700" y="4714884"/>
            <a:ext cx="4568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/>
                <a:ea typeface="Times New Roman"/>
              </a:rPr>
              <a:t>розумний, розсудливий, радісний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0662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Голубой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3999" cy="68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428603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Етапи проведення педради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85860"/>
            <a:ext cx="8477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ІV етап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підсумковий:  ухвалення колективного рішення.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7243" y="1928802"/>
            <a:ext cx="3667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рішення педради</a:t>
            </a:r>
            <a:endParaRPr lang="ru-RU" sz="16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85720" y="2428868"/>
            <a:ext cx="4398962" cy="9794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4584"/>
              </a:avLst>
            </a:prstTxWarp>
          </a:bodyPr>
          <a:lstStyle/>
          <a:p>
            <a:pPr algn="ctr"/>
            <a:endParaRPr lang="ru-RU" sz="44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Monotype Corsiva" pitchFamily="66" charset="0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0934257">
            <a:off x="1295400" y="3352800"/>
            <a:ext cx="5283200" cy="6556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endParaRPr lang="ru-RU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228599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32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Фон для презентации Челов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42853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 підсумки атестації педагогічних працівників: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педагогічний вернісаж ідей</a:t>
            </a:r>
            <a:endParaRPr lang="ru-RU" sz="24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«Від творчості педагога до творчого учня»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1428736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ваше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змістовним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smtClean="0">
                <a:solidFill>
                  <a:srgbClr val="002060"/>
                </a:solidFill>
              </a:rPr>
              <a:t>                               </a:t>
            </a:r>
            <a:endParaRPr lang="uk-UA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  </a:t>
            </a:r>
            <a:r>
              <a:rPr lang="en-US" dirty="0" smtClean="0"/>
              <a:t>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Генріх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Ібсен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dirty="0"/>
          </a:p>
        </p:txBody>
      </p:sp>
      <p:pic>
        <p:nvPicPr>
          <p:cNvPr id="11" name="Picture 4" descr="D:\литература\qui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786578" y="4429132"/>
            <a:ext cx="2000264" cy="2044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9" descr="0_5f53_3050328d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3" y="1426557"/>
            <a:ext cx="3214710" cy="211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29058" y="2857497"/>
            <a:ext cx="5214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далеко,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підіймешся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гору –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здається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захочеться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піднятися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вершиною, -</a:t>
            </a: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насправді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сходинка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Сенека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368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kak.znate.ru/pars_docs/refs/37/36731/36731-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2000241"/>
            <a:ext cx="7643866" cy="2417683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Атестація для вчителя – це своєрідний іспит на зрілість, майстерність. За родом своєї діяльності вчитель – це представник відкритої професії, як і актор, режисер, письменник, а тому час від часу кожному з нас доводиться складати іспити на право навчати інших.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		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" name="Picture 4" descr="D:\КАРТИНКИ\школа. фоны. картинки\kboxeoetvkkzmm.jpg"/>
          <p:cNvPicPr>
            <a:picLocks noChangeAspect="1" noChangeArrowheads="1"/>
          </p:cNvPicPr>
          <p:nvPr/>
        </p:nvPicPr>
        <p:blipFill>
          <a:blip r:embed="rId3" cstate="print"/>
          <a:srcRect l="13896" r="8785"/>
          <a:stretch>
            <a:fillRect/>
          </a:stretch>
        </p:blipFill>
        <p:spPr bwMode="auto">
          <a:xfrm>
            <a:off x="285720" y="4357694"/>
            <a:ext cx="228598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2" descr="D:\Шабелян\Моя флешка\книги\kniga3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215042" y="4357694"/>
            <a:ext cx="2928958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00010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Атестація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Евересту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іспит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компетентність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kak.znate.ru/pars_docs/refs/37/36731/36731-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8596" y="0"/>
            <a:ext cx="1714512" cy="6715148"/>
            <a:chOff x="-9475" y="0"/>
            <a:chExt cx="1438225" cy="685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124971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75" y="2492896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7032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76850"/>
              <a:ext cx="1428750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CF8"/>
              </a:clrFrom>
              <a:clrTo>
                <a:srgbClr val="FD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35" y="5103587"/>
            <a:ext cx="1604621" cy="1611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57422" y="1928802"/>
            <a:ext cx="6357982" cy="1804749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tint val="65000"/>
                  <a:satMod val="270000"/>
                </a:schemeClr>
              </a:gs>
              <a:gs pos="25000">
                <a:schemeClr val="accent2">
                  <a:tint val="60000"/>
                  <a:satMod val="300000"/>
                </a:schemeClr>
              </a:gs>
              <a:gs pos="100000">
                <a:schemeClr val="accent2">
                  <a:tint val="29000"/>
                  <a:satMod val="40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учителем словесності стоїть найвідповідальніше завдання -  не тільки плекати рідну мову, а й уміти донести кожне слово в тонких барвах, тонах і красі, щоб будило воно дитячу душу до праці, благородних дій і вчинків.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08" y="28572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Презентація досвіду  вчителя </a:t>
            </a:r>
          </a:p>
          <a:p>
            <a:pPr algn="ctr"/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української мови та літератури </a:t>
            </a:r>
          </a:p>
          <a:p>
            <a:pPr algn="ctr"/>
            <a:r>
              <a:rPr lang="uk-UA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Чумаченко</a:t>
            </a:r>
            <a:r>
              <a:rPr lang="uk-UA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Валентини Іванівни</a:t>
            </a:r>
            <a:endParaRPr lang="ru-RU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-Wallpapers-Backgrounds-For-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sch7.edu.vn.ua/uploads/tiger-13008836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929198"/>
            <a:ext cx="2285984" cy="19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9" descr="http://player.myshared.ru/444553/data/images/img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2" y="0"/>
            <a:ext cx="1714510" cy="1714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750095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Презентація досвіду роботи вчителя історії та правознавства </a:t>
            </a:r>
            <a:r>
              <a:rPr lang="uk-UA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Лободовської</a:t>
            </a:r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Валентини Йосипівни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643050"/>
            <a:ext cx="7572428" cy="1464231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історії має навчити учнів використовувати різні історичні джерела і критично оцінювати їх, знаходити в минулому шляхи розв'язання сучасних проблем, використовувати набутий досвід та результати діяльності у своєму житті.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143380"/>
            <a:ext cx="2428859" cy="2708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medvestnik.com/uploads/posts/2014-11/1415899693_8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2175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1071546"/>
            <a:ext cx="7429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  <a:ea typeface="Times New Roman"/>
              </a:rPr>
              <a:t>ІV етап</a:t>
            </a: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Monotype Corsiva" pitchFamily="66" charset="0"/>
                <a:ea typeface="Times New Roman"/>
              </a:rPr>
              <a:t>  </a:t>
            </a:r>
            <a:r>
              <a:rPr lang="ru-RU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Завершальна</a:t>
            </a:r>
            <a:r>
              <a:rPr lang="ru-RU" sz="4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 pitchFamily="66" charset="0"/>
              </a:rPr>
              <a:t>рефлексія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78592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підживити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психологічний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uk-UA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часників. </a:t>
            </a:r>
            <a:endParaRPr lang="ru-RU" sz="2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269/s06289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>
            <a:off x="1571605" y="1214422"/>
            <a:ext cx="6572296" cy="1283910"/>
          </a:xfrm>
          <a:prstGeom prst="wave">
            <a:avLst>
              <a:gd name="adj1" fmla="val 12500"/>
              <a:gd name="adj2" fmla="val -4272"/>
            </a:avLst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Притча  </a:t>
            </a:r>
            <a:r>
              <a:rPr lang="ru-RU" sz="28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„  </a:t>
            </a: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Монах    </a:t>
            </a:r>
            <a:r>
              <a:rPr lang="ru-RU" sz="3600" b="1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</a:t>
            </a:r>
            <a:r>
              <a:rPr lang="ru-RU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виноград” </a:t>
            </a:r>
            <a:endParaRPr lang="ru-RU" sz="3600" dirty="0"/>
          </a:p>
        </p:txBody>
      </p:sp>
      <p:pic>
        <p:nvPicPr>
          <p:cNvPr id="8" name="Picture 6" descr="Виноградная гроз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571744"/>
            <a:ext cx="4596294" cy="3040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ы для презентаций по географ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-1"/>
            <a:ext cx="9134475" cy="68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2673" y="214290"/>
            <a:ext cx="64865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Monotype Corsiva" pitchFamily="66" charset="0"/>
              </a:rPr>
              <a:t>-</a:t>
            </a:r>
            <a:r>
              <a:rPr lang="ru-RU" sz="20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з’ясувати основні позиції та умови діяльності учнівського самоврядування у школі та виробити його робочу модель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з’ясувати наявні проблеми та накреслити шляхи </a:t>
            </a:r>
            <a:r>
              <a:rPr lang="uk-UA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педагогічної співпраці з даного питання;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6036" y="1857365"/>
            <a:ext cx="629126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>
                <a:solidFill>
                  <a:srgbClr val="002060"/>
                </a:solidFill>
                <a:latin typeface="Monotype Corsiva" pitchFamily="66" charset="0"/>
              </a:rPr>
              <a:t>-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представити професійні напрацювання вчителів із зазначеної проблеми;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розробити нові ідеї застосування інноваційних технологій та методів роботи учнівського самоврядування для  активізації діяльності школярів.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залучити педагогічний колектив до активного пошуку шляхів підвищення активності та ролі учнівського самоврядування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активізувати діяльність вчителів щодо впровадження передового педагогічного досвіду з вищезазначеної теми.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 rot="5400000">
            <a:off x="-136129" y="1099016"/>
            <a:ext cx="3611561" cy="13850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rtl="0" fontAlgn="auto">
              <a:buNone/>
            </a:pPr>
            <a:r>
              <a:rPr lang="ru-RU" sz="1800" kern="10" spc="0" dirty="0" smtClean="0">
                <a:ln w="9525">
                  <a:round/>
                  <a:headEnd/>
                  <a:tailEnd/>
                </a:ln>
                <a:solidFill>
                  <a:srgbClr val="CC0000"/>
                </a:solidFill>
                <a:effectLst/>
                <a:latin typeface="Arial Black"/>
              </a:rPr>
              <a:t>Мета </a:t>
            </a:r>
            <a:endParaRPr lang="ru-RU" sz="1800" kern="10" spc="0" dirty="0">
              <a:ln w="9525">
                <a:round/>
                <a:headEnd/>
                <a:tailEnd/>
              </a:ln>
              <a:solidFill>
                <a:srgbClr val="CC0000"/>
              </a:solidFill>
              <a:effectLst/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52780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09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1-tub-ua.yandex.net/i?id=c6b2e5c26c9955f95c96035e1465f83b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1-tub-ua.yandex.net/i?id=c6b2e5c26c9955f95c96035e1465f83b&amp;n=33&amp;h=215&amp;w=28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Фоны для презентаций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5100" y="762000"/>
            <a:ext cx="554990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Дитина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повинна бути </a:t>
            </a:r>
          </a:p>
          <a:p>
            <a:pPr algn="ctr" rtl="0">
              <a:buNone/>
            </a:pP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не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лише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учнем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, а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передусім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людиною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</a:t>
            </a:r>
          </a:p>
          <a:p>
            <a:pPr algn="ctr" rtl="0">
              <a:buNone/>
            </a:pP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з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різноманітними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інтересами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,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запитами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, </a:t>
            </a:r>
            <a:r>
              <a:rPr lang="ru-RU" sz="44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прагненнями</a:t>
            </a: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. </a:t>
            </a:r>
          </a:p>
          <a:p>
            <a:pPr algn="ctr" rtl="0">
              <a:buNone/>
            </a:pPr>
            <a:r>
              <a:rPr lang="ru-RU" sz="44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                   </a:t>
            </a:r>
            <a:r>
              <a:rPr lang="ru-RU" sz="36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                    </a:t>
            </a:r>
            <a:r>
              <a:rPr lang="ru-RU" sz="3600" b="1" i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В.Сухомлинський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2132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ы для презентаци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5400000">
            <a:off x="-1897857" y="3040857"/>
            <a:ext cx="6157914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845"/>
              </a:avLst>
            </a:prstTxWarp>
          </a:bodyPr>
          <a:lstStyle/>
          <a:p>
            <a:pPr algn="ctr" rtl="0" fontAlgn="auto">
              <a:buNone/>
            </a:pPr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Учнівське</a:t>
            </a:r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i="1" kern="10" spc="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самоврядування</a:t>
            </a:r>
            <a:r>
              <a:rPr lang="ru-RU" sz="3600" i="1" kern="10" spc="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ru-RU" sz="3600" i="1" kern="10" spc="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889844"/>
            <a:ext cx="464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це 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процес створення умов для розвитку особистості й колективу, організований молоддю, виходячи з </a:t>
            </a: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власних суспільних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  потреб  та  </a:t>
            </a:r>
            <a:endParaRPr lang="en-US" sz="3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інтересів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  у  рамках  </a:t>
            </a:r>
            <a:endParaRPr lang="en-US" sz="3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заданих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  організаційних  </a:t>
            </a:r>
            <a:endParaRPr lang="en-US" sz="3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/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форм</a:t>
            </a:r>
            <a:r>
              <a:rPr lang="uk-UA" sz="3600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  <a:endParaRPr lang="ru-RU" sz="3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25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1.pichost.me/i/30/1529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54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19288727">
            <a:off x="-144153" y="582936"/>
            <a:ext cx="5312239" cy="18182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20000"/>
                <a:gd name="adj2" fmla="val -918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>
                  <a:noFill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Інтерактивна</a:t>
            </a:r>
            <a:r>
              <a:rPr lang="ru-RU" sz="3600" kern="10" spc="0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>
                  <a:noFill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вправа</a:t>
            </a:r>
            <a:r>
              <a:rPr lang="ru-RU" sz="3600" kern="10" spc="0" dirty="0" smtClean="0">
                <a:ln>
                  <a:noFill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</a:p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«</a:t>
            </a:r>
            <a:r>
              <a:rPr lang="ru-RU" sz="3600" kern="10" spc="0" dirty="0" err="1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Веселкові</a:t>
            </a:r>
            <a:r>
              <a:rPr lang="ru-RU" sz="3600" kern="10" spc="0" dirty="0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барви</a:t>
            </a:r>
            <a:r>
              <a:rPr lang="ru-RU" sz="3600" kern="10" spc="0" dirty="0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spc="0" dirty="0" err="1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дитинства</a:t>
            </a:r>
            <a:r>
              <a:rPr lang="ru-RU" sz="3600" kern="10" spc="0" dirty="0" smtClean="0">
                <a:ln>
                  <a:noFill/>
                </a:ln>
                <a:solidFill>
                  <a:schemeClr val="tx2"/>
                </a:solidFill>
                <a:latin typeface="Times New Roman"/>
                <a:cs typeface="Times New Roman"/>
              </a:rPr>
              <a:t>»</a:t>
            </a:r>
            <a:endParaRPr lang="ru-RU" sz="3600" kern="10" spc="0" dirty="0">
              <a:ln>
                <a:noFill/>
              </a:ln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429000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кольорах веселки записати свої спогади шкільних років та приліпити їх на дошці, сформувавши  з них веселку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743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14fevralya.at.ua/_ph/4/604276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1143000" y="5715000"/>
            <a:ext cx="6615112" cy="646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Вправа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«Скалка в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серці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» 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7480191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ригинальный фон для презент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5497"/>
            <a:ext cx="9144000" cy="681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4572000" y="381000"/>
            <a:ext cx="4238625" cy="646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 pitchFamily="66" charset="0"/>
              </a:rPr>
              <a:t>Порядок </a:t>
            </a:r>
            <a:r>
              <a:rPr lang="ru-RU" sz="3600" kern="10" spc="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7030A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 pitchFamily="66" charset="0"/>
              </a:rPr>
              <a:t>денний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7030A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524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</a:rPr>
              <a:t>1.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Умови самоврядування в школі: аналіз проблеми, пошук ефективних форм організації його роботи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425" y="2609165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2.Про підсумки атестації педагогічних працівників: </a:t>
            </a:r>
            <a:r>
              <a:rPr lang="uk-UA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педагогічний вернісаж ідей «Від творчості педагога до творчого учня».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3809494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3.Про підготовку до проведення ДПА у початковій школі.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Про визначення предмета за вибором для ДПА у 9 класі.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472886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5</a:t>
            </a:r>
            <a:r>
              <a:rPr lang="uk-UA" sz="2400" dirty="0">
                <a:solidFill>
                  <a:srgbClr val="0070C0"/>
                </a:solidFill>
              </a:rPr>
              <a:t>. 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 хід виконання рішень педагогічної ради від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.201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569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7144"/>
            <a:ext cx="9182100" cy="68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152400"/>
            <a:ext cx="7321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Етапи проведення педради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07564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I етап – інформаційний  </a:t>
            </a:r>
            <a:r>
              <a:rPr lang="uk-UA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«Умови самоврядування в школі: аналіз проблеми, пошук ефективних форм організації його роботи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0800" y="2071678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Виступ директора </a:t>
            </a:r>
            <a:r>
              <a:rPr lang="uk-UA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Таранкової</a:t>
            </a:r>
            <a:r>
              <a:rPr lang="uk-UA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Світлани Володимирівни</a:t>
            </a: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пояснення мети та змісту, постановка завдань для учасників педради, визначення регламенту.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424" y="3500438"/>
            <a:ext cx="5972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Segoe Print" pitchFamily="2" charset="0"/>
                <a:ea typeface="Times New Roman"/>
                <a:cs typeface="Times New Roman"/>
              </a:rPr>
              <a:t> 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Виступ заступника директора з виховної роботи </a:t>
            </a:r>
            <a:r>
              <a:rPr lang="uk-UA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Лободовської</a:t>
            </a:r>
            <a:r>
              <a:rPr lang="uk-UA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Валентини Йосипівни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                      </a:t>
            </a:r>
            <a:r>
              <a:rPr lang="uk-UA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ea typeface="Times New Roman"/>
                <a:cs typeface="Times New Roman" pitchFamily="18" charset="0"/>
              </a:rPr>
              <a:t>Доповідь: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«Формування навичок самоврядування, соціальної активності в процесі практичної громадської діяльності школяра»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370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еленый фон для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72575" cy="689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290" y="214289"/>
            <a:ext cx="77867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Етапи проведення педради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767275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/>
                <a:ea typeface="Times New Roman"/>
              </a:rPr>
              <a:t>II етап</a:t>
            </a:r>
            <a:r>
              <a:rPr lang="uk-UA" sz="2800" dirty="0">
                <a:latin typeface="Times New Roman"/>
                <a:ea typeface="Times New Roman"/>
              </a:rPr>
              <a:t> </a:t>
            </a:r>
            <a:r>
              <a:rPr lang="uk-UA" sz="2800" b="1" i="1" dirty="0">
                <a:latin typeface="Times New Roman"/>
                <a:ea typeface="Times New Roman"/>
              </a:rPr>
              <a:t>– обговорення </a:t>
            </a:r>
            <a:r>
              <a:rPr lang="uk-UA" sz="2400" b="1" dirty="0">
                <a:latin typeface="Times New Roman"/>
                <a:ea typeface="Times New Roman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Times New Roman"/>
                <a:ea typeface="Times New Roman"/>
              </a:rPr>
              <a:t>«Методична скарбничка»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1268" name="Picture 4" descr="http://img0.liveinternet.ru/images/attach/c/2/67/972/67972500__p8190001_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09" y="4881682"/>
            <a:ext cx="2635091" cy="1976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2248558"/>
            <a:ext cx="5000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1.Учнівське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самоврядування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школі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здобутки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перспективи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виступ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педагога-організатора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Буртник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419595"/>
            <a:ext cx="56673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2.Модел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ь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учнівського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самоврядування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u="sng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Обмін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u="sng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досвідом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виступи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класних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керівників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286256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3.Результати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анкетування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предмет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задоволеності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шкільним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практичний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 Боровик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9382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725</Words>
  <Application>Microsoft Office PowerPoint</Application>
  <PresentationFormat>Экран (4:3)</PresentationFormat>
  <Paragraphs>94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роботи шкільної організації шкільного самоврядування “Імпульс”</dc:title>
  <dc:creator>комп</dc:creator>
  <cp:lastModifiedBy>комп</cp:lastModifiedBy>
  <cp:revision>78</cp:revision>
  <dcterms:modified xsi:type="dcterms:W3CDTF">2016-03-28T03:57:51Z</dcterms:modified>
</cp:coreProperties>
</file>