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5" r:id="rId9"/>
    <p:sldId id="267" r:id="rId10"/>
    <p:sldId id="268" r:id="rId11"/>
    <p:sldId id="270" r:id="rId12"/>
    <p:sldId id="271" r:id="rId13"/>
    <p:sldId id="273" r:id="rId14"/>
    <p:sldId id="269" r:id="rId15"/>
    <p:sldId id="261" r:id="rId16"/>
    <p:sldId id="262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8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67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09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3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43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9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18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00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9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089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3729A-1E98-444A-B20A-AC0FC3E7720C}" type="datetimeFigureOut">
              <a:rPr lang="uk-UA" smtClean="0"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322C-8F8E-4C2D-AB92-89AB04E885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1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713" y="332656"/>
            <a:ext cx="7772400" cy="1470025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Гра «</a:t>
            </a:r>
            <a:r>
              <a:rPr lang="uk-UA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Словоманія</a:t>
            </a:r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uk-UA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053873"/>
            <a:ext cx="6400800" cy="175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l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гри "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Словоманія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": </a:t>
            </a:r>
          </a:p>
          <a:p>
            <a:pPr algn="l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- 4 фотографії (малюнки). </a:t>
            </a:r>
          </a:p>
          <a:p>
            <a:pPr algn="l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необхідно знайти, що є загальним на всіх зображеннях та вгадати слово. </a:t>
            </a:r>
          </a:p>
          <a:p>
            <a:pPr algn="l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 фото - осередки, їх кількість збігається з кількістю букв у правильній відповіді. </a:t>
            </a:r>
          </a:p>
          <a:p>
            <a:pPr algn="l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 нижче - букви, серед яких є ВСІ букви відповіді, а також - зайві.</a:t>
            </a:r>
            <a:endParaRPr lang="uk-UA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500">
            <a:off x="4523967" y="3441148"/>
            <a:ext cx="4265566" cy="31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Питання: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Чи є актуальною дана тема в наш час?</a:t>
            </a:r>
          </a:p>
          <a:p>
            <a:r>
              <a:rPr lang="uk-UA" dirty="0" smtClean="0"/>
              <a:t>Що, на вашу думку стало причиною різкого збільшення інформації?</a:t>
            </a:r>
          </a:p>
          <a:p>
            <a:r>
              <a:rPr lang="uk-UA" dirty="0" smtClean="0"/>
              <a:t>Які ви бачите шляхи подолання проблеми збереження інформації?</a:t>
            </a:r>
          </a:p>
          <a:p>
            <a:pPr marL="363538" indent="-58738">
              <a:buFont typeface="+mj-lt"/>
              <a:buAutoNum type="arabicParenR"/>
            </a:pPr>
            <a:r>
              <a:rPr lang="uk-UA" dirty="0"/>
              <a:t>  </a:t>
            </a:r>
            <a:r>
              <a:rPr lang="uk-UA" dirty="0" smtClean="0"/>
              <a:t>Обмеження </a:t>
            </a:r>
            <a:r>
              <a:rPr lang="uk-UA" dirty="0"/>
              <a:t>кількості </a:t>
            </a:r>
            <a:r>
              <a:rPr lang="uk-UA" dirty="0" smtClean="0"/>
              <a:t>інформації;</a:t>
            </a:r>
          </a:p>
          <a:p>
            <a:pPr marL="363538" indent="-58738">
              <a:buFont typeface="+mj-lt"/>
              <a:buAutoNum type="arabicParenR"/>
            </a:pPr>
            <a:r>
              <a:rPr lang="uk-UA" dirty="0" smtClean="0"/>
              <a:t>  Збільшення </a:t>
            </a:r>
            <a:r>
              <a:rPr lang="uk-UA" dirty="0"/>
              <a:t>об'єму носіїв інформації і пропускної спроможності каналів </a:t>
            </a:r>
            <a:r>
              <a:rPr lang="uk-UA" dirty="0" smtClean="0"/>
              <a:t>зв'язку;</a:t>
            </a:r>
          </a:p>
          <a:p>
            <a:pPr marL="363538" indent="-58738">
              <a:buFont typeface="+mj-lt"/>
              <a:buAutoNum type="arabicParenR"/>
            </a:pPr>
            <a:r>
              <a:rPr lang="uk-UA" dirty="0" smtClean="0"/>
              <a:t>  Використання </a:t>
            </a:r>
            <a:r>
              <a:rPr lang="uk-UA" dirty="0"/>
              <a:t>стиснення інформації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36"/>
            <a:ext cx="25368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58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5957" y="699087"/>
            <a:ext cx="6275189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Програми (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архіватори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49" y="27980"/>
            <a:ext cx="3411351" cy="3580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3791453" cy="3895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6912"/>
            <a:ext cx="3878560" cy="38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7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uk-UA" sz="6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«</a:t>
            </a:r>
            <a:r>
              <a:rPr lang="uk-UA" dirty="0" err="1" smtClean="0">
                <a:latin typeface="Arial Black" panose="020B0A04020102020204" pitchFamily="34" charset="0"/>
              </a:rPr>
              <a:t>Пісьмо</a:t>
            </a:r>
            <a:r>
              <a:rPr lang="uk-UA" dirty="0" smtClean="0">
                <a:latin typeface="Arial Black" panose="020B0A04020102020204" pitchFamily="34" charset="0"/>
              </a:rPr>
              <a:t> Діду Морозу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344816" cy="4597855"/>
          </a:xfrm>
        </p:spPr>
      </p:pic>
    </p:spTree>
    <p:extLst>
      <p:ext uri="{BB962C8B-B14F-4D97-AF65-F5344CB8AC3E}">
        <p14:creationId xmlns:p14="http://schemas.microsoft.com/office/powerpoint/2010/main" val="161135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Проблеми, на які слід звернути увагу підчас стиснення інформації: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82750"/>
            <a:ext cx="8229600" cy="4209331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 зворотності;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Швидкість стиснення;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Степінь стиснення;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стиснення.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72" y="2060848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4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5999657"/>
            <a:ext cx="5381147" cy="70639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Клод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Шеннон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48" y="326223"/>
            <a:ext cx="4087367" cy="56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543" y="6018477"/>
            <a:ext cx="440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Давід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Хаффмен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334832"/>
            <a:ext cx="4264841" cy="56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4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uk-UA" sz="6000" b="1" spc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МАДАГАСКАР</a:t>
            </a:r>
            <a:endParaRPr lang="uk-UA" sz="6000" b="1" spc="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977467"/>
              </p:ext>
            </p:extLst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Символ початкового повідомлення</a:t>
                      </a:r>
                      <a:endParaRPr lang="uk-UA" sz="2000" dirty="0" smtClean="0"/>
                    </a:p>
                    <a:p>
                      <a:endParaRPr lang="uk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Як часто </a:t>
                      </a:r>
                      <a:r>
                        <a:rPr lang="ru-RU" sz="2000" b="1" dirty="0" err="1" smtClean="0"/>
                        <a:t>зустрічається</a:t>
                      </a:r>
                      <a:r>
                        <a:rPr lang="ru-RU" sz="2000" b="1" dirty="0" smtClean="0"/>
                        <a:t> символ в початковому </a:t>
                      </a:r>
                      <a:r>
                        <a:rPr lang="ru-RU" sz="2000" b="1" dirty="0" err="1" smtClean="0"/>
                        <a:t>повідомленні</a:t>
                      </a:r>
                      <a:endParaRPr lang="ru-RU" sz="2000" dirty="0" smtClean="0"/>
                    </a:p>
                    <a:p>
                      <a:endParaRPr lang="uk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Позначення при кодуванні</a:t>
                      </a:r>
                      <a:endParaRPr lang="uk-UA" sz="2000" dirty="0" smtClean="0"/>
                    </a:p>
                    <a:p>
                      <a:endParaRPr lang="uk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М</a:t>
                      </a:r>
                      <a:endParaRPr lang="uk-UA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А</a:t>
                      </a:r>
                      <a:endParaRPr lang="uk-UA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4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А4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</a:t>
                      </a:r>
                      <a:endParaRPr lang="uk-UA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Д1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Г</a:t>
                      </a:r>
                      <a:endParaRPr lang="uk-UA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Г1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С</a:t>
                      </a:r>
                      <a:endParaRPr lang="uk-UA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К</a:t>
                      </a:r>
                      <a:endParaRPr lang="uk-UA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</a:t>
                      </a:r>
                      <a:endParaRPr lang="uk-UA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Р1</a:t>
                      </a:r>
                      <a:endParaRPr lang="uk-UA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4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А</a:t>
            </a:r>
            <a:r>
              <a:rPr lang="uk-UA" sz="4000" dirty="0" smtClean="0"/>
              <a:t>4 </a:t>
            </a:r>
            <a:r>
              <a:rPr lang="uk-UA" sz="6000" dirty="0" smtClean="0"/>
              <a:t>М</a:t>
            </a:r>
            <a:r>
              <a:rPr lang="uk-UA" sz="4000" dirty="0" smtClean="0"/>
              <a:t>1 </a:t>
            </a:r>
            <a:r>
              <a:rPr lang="uk-UA" sz="6000" dirty="0" smtClean="0"/>
              <a:t>Д</a:t>
            </a:r>
            <a:r>
              <a:rPr lang="uk-UA" sz="4000" dirty="0" smtClean="0"/>
              <a:t>1 </a:t>
            </a:r>
            <a:r>
              <a:rPr lang="uk-UA" sz="6000" dirty="0" smtClean="0"/>
              <a:t>Г</a:t>
            </a:r>
            <a:r>
              <a:rPr lang="uk-UA" sz="4000" dirty="0" smtClean="0"/>
              <a:t>1 </a:t>
            </a:r>
            <a:r>
              <a:rPr lang="uk-UA" sz="6000" dirty="0" smtClean="0"/>
              <a:t>С</a:t>
            </a:r>
            <a:r>
              <a:rPr lang="uk-UA" sz="4000" dirty="0" smtClean="0"/>
              <a:t>1 </a:t>
            </a:r>
            <a:r>
              <a:rPr lang="uk-UA" sz="6000" dirty="0" smtClean="0"/>
              <a:t>К</a:t>
            </a:r>
            <a:r>
              <a:rPr lang="uk-UA" sz="4000" dirty="0" smtClean="0"/>
              <a:t>1 </a:t>
            </a:r>
            <a:r>
              <a:rPr lang="uk-UA" sz="6000" dirty="0" smtClean="0"/>
              <a:t>Р</a:t>
            </a:r>
            <a:r>
              <a:rPr lang="uk-UA" sz="4000" dirty="0" smtClean="0"/>
              <a:t>1 </a:t>
            </a:r>
            <a:endParaRPr lang="uk-UA" sz="6000" dirty="0"/>
          </a:p>
        </p:txBody>
      </p:sp>
      <p:sp>
        <p:nvSpPr>
          <p:cNvPr id="37" name="TextBox 36"/>
          <p:cNvSpPr txBox="1"/>
          <p:nvPr/>
        </p:nvSpPr>
        <p:spPr>
          <a:xfrm>
            <a:off x="5129860" y="4365103"/>
            <a:ext cx="136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А4 М1 </a:t>
            </a:r>
            <a:endParaRPr lang="uk-UA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9832" y="4365104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Д1 Г1 С1 К1 Р1 </a:t>
            </a:r>
            <a:endParaRPr lang="uk-UA" sz="32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4572000" y="4365104"/>
            <a:ext cx="0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572000" y="4005064"/>
            <a:ext cx="2160240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732240" y="3284984"/>
            <a:ext cx="662107" cy="71331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732240" y="4005064"/>
            <a:ext cx="115212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2699792" y="3933056"/>
            <a:ext cx="1872208" cy="4320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542522" y="2636912"/>
            <a:ext cx="157270" cy="1296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542522" y="2348880"/>
            <a:ext cx="877350" cy="288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3419872" y="1484784"/>
            <a:ext cx="360040" cy="8640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419872" y="2348880"/>
            <a:ext cx="8640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1979712" y="1451520"/>
            <a:ext cx="562810" cy="11853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979712" y="692696"/>
            <a:ext cx="864096" cy="7588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843808" y="692696"/>
            <a:ext cx="10081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843808" y="332656"/>
            <a:ext cx="288032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24257" y="263139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Д1 Г1 С1 </a:t>
            </a:r>
            <a:endParaRPr lang="uk-UA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2765676" y="2648211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К1 Р1 </a:t>
            </a:r>
            <a:endParaRPr lang="uk-UA" sz="2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261117" y="1264777"/>
            <a:ext cx="93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Г1 С1 </a:t>
            </a:r>
            <a:endParaRPr lang="uk-UA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1245668" y="1268358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Д1</a:t>
            </a:r>
            <a:endParaRPr lang="uk-UA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7395308" y="2909251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А4</a:t>
            </a:r>
            <a:endParaRPr lang="uk-UA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3159080" y="1875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Г1</a:t>
            </a:r>
            <a:endParaRPr lang="uk-UA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3858852" y="580038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С1</a:t>
            </a:r>
            <a:endParaRPr lang="uk-UA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3851920" y="1144783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К1</a:t>
            </a:r>
            <a:endParaRPr lang="uk-UA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4427984" y="2492896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Р1</a:t>
            </a:r>
            <a:endParaRPr lang="uk-UA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7884368" y="4005064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М1</a:t>
            </a:r>
            <a:endParaRPr lang="uk-UA" sz="2400" dirty="0"/>
          </a:p>
        </p:txBody>
      </p:sp>
      <p:grpSp>
        <p:nvGrpSpPr>
          <p:cNvPr id="91" name="Группа 90"/>
          <p:cNvGrpSpPr/>
          <p:nvPr/>
        </p:nvGrpSpPr>
        <p:grpSpPr>
          <a:xfrm>
            <a:off x="4837328" y="1115452"/>
            <a:ext cx="1743189" cy="1096695"/>
            <a:chOff x="5652120" y="203423"/>
            <a:chExt cx="1743189" cy="1096695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5652120" y="388089"/>
              <a:ext cx="108012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5652120" y="747716"/>
              <a:ext cx="108012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652120" y="1115452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093623" y="2034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</a:t>
              </a:r>
              <a:endParaRPr lang="uk-UA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093623" y="5630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0</a:t>
              </a:r>
              <a:endParaRPr lang="uk-UA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063832" y="9307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</a:t>
              </a:r>
              <a:endParaRPr lang="uk-UA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77" y="3678238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55" y="1855167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90" y="3758207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16" y="2163510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61" y="388089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86" y="3664888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43" y="3240565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59" y="1545974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89" y="123142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69" y="488385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78" y="2079324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0" name="Прямая соединительная линия 89"/>
          <p:cNvCxnSpPr/>
          <p:nvPr/>
        </p:nvCxnSpPr>
        <p:spPr>
          <a:xfrm flipH="1" flipV="1">
            <a:off x="1800885" y="710698"/>
            <a:ext cx="159880" cy="7228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36" y="-133437"/>
            <a:ext cx="719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30" y="651070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4" name="Таблица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04876"/>
              </p:ext>
            </p:extLst>
          </p:nvPr>
        </p:nvGraphicFramePr>
        <p:xfrm>
          <a:off x="7020272" y="124650"/>
          <a:ext cx="17954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720"/>
                <a:gridCol w="897720"/>
              </a:tblGrid>
              <a:tr h="314293">
                <a:tc>
                  <a:txBody>
                    <a:bodyPr/>
                    <a:lstStyle/>
                    <a:p>
                      <a:r>
                        <a:rPr lang="uk-UA" dirty="0" smtClean="0"/>
                        <a:t>А4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00</a:t>
                      </a:r>
                      <a:endParaRPr lang="uk-UA" dirty="0"/>
                    </a:p>
                  </a:txBody>
                  <a:tcPr/>
                </a:tc>
              </a:tr>
              <a:tr h="314293">
                <a:tc>
                  <a:txBody>
                    <a:bodyPr/>
                    <a:lstStyle/>
                    <a:p>
                      <a:r>
                        <a:rPr lang="uk-UA" dirty="0" smtClean="0"/>
                        <a:t>М1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01</a:t>
                      </a:r>
                      <a:endParaRPr lang="uk-UA" dirty="0"/>
                    </a:p>
                  </a:txBody>
                  <a:tcPr/>
                </a:tc>
              </a:tr>
              <a:tr h="314293">
                <a:tc>
                  <a:txBody>
                    <a:bodyPr/>
                    <a:lstStyle/>
                    <a:p>
                      <a:r>
                        <a:rPr lang="uk-UA" dirty="0" smtClean="0"/>
                        <a:t>К1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101</a:t>
                      </a:r>
                      <a:endParaRPr lang="uk-UA" dirty="0"/>
                    </a:p>
                  </a:txBody>
                  <a:tcPr/>
                </a:tc>
              </a:tr>
              <a:tr h="314293">
                <a:tc>
                  <a:txBody>
                    <a:bodyPr/>
                    <a:lstStyle/>
                    <a:p>
                      <a:r>
                        <a:rPr lang="uk-UA" dirty="0" smtClean="0"/>
                        <a:t>Р1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</a:tr>
              <a:tr h="314293">
                <a:tc>
                  <a:txBody>
                    <a:bodyPr/>
                    <a:lstStyle/>
                    <a:p>
                      <a:r>
                        <a:rPr lang="uk-UA" dirty="0" smtClean="0"/>
                        <a:t>С1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1101</a:t>
                      </a:r>
                      <a:endParaRPr lang="uk-UA" dirty="0"/>
                    </a:p>
                  </a:txBody>
                  <a:tcPr/>
                </a:tc>
              </a:tr>
              <a:tr h="314293">
                <a:tc>
                  <a:txBody>
                    <a:bodyPr/>
                    <a:lstStyle/>
                    <a:p>
                      <a:r>
                        <a:rPr lang="uk-UA" dirty="0" smtClean="0"/>
                        <a:t>Г1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1100</a:t>
                      </a:r>
                      <a:endParaRPr lang="uk-UA" dirty="0"/>
                    </a:p>
                  </a:txBody>
                  <a:tcPr/>
                </a:tc>
              </a:tr>
              <a:tr h="314293">
                <a:tc>
                  <a:txBody>
                    <a:bodyPr/>
                    <a:lstStyle/>
                    <a:p>
                      <a:r>
                        <a:rPr lang="uk-UA" dirty="0" smtClean="0"/>
                        <a:t>Д1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1110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0" name="Прямоугольник 5119"/>
          <p:cNvSpPr/>
          <p:nvPr/>
        </p:nvSpPr>
        <p:spPr>
          <a:xfrm>
            <a:off x="4677410" y="118373"/>
            <a:ext cx="2297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Дерево кодування </a:t>
            </a:r>
            <a:r>
              <a:rPr lang="uk-UA" dirty="0" err="1" smtClean="0"/>
              <a:t>Шеннона-Фано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51" y="225529"/>
            <a:ext cx="649909" cy="58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06" y="225529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0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566025" cy="1023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19" y="260648"/>
            <a:ext cx="3938368" cy="2693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19" y="3212976"/>
            <a:ext cx="3938368" cy="2669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3212975"/>
            <a:ext cx="4030588" cy="2651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60648"/>
            <a:ext cx="4030588" cy="2685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293602" y="6088845"/>
            <a:ext cx="8463997" cy="530231"/>
            <a:chOff x="53803" y="6104554"/>
            <a:chExt cx="8463997" cy="530231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17" y="6104560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47" y="6104559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006" y="6104558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486" y="6104557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841" y="6104560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04560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603" y="6104556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6104555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900" y="6104560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" y="6104554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64448" y="6061569"/>
            <a:ext cx="840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Arial Black" panose="020B0A04020102020204" pitchFamily="34" charset="0"/>
              </a:rPr>
              <a:t>І     Н    Ф    О    Р    М   А    Ц     І     Я</a:t>
            </a:r>
            <a:endParaRPr lang="uk-UA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82" y="260648"/>
            <a:ext cx="4041378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87709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84" y="3228553"/>
            <a:ext cx="4064576" cy="2285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9354"/>
            <a:ext cx="4041378" cy="2294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1135104" y="5898482"/>
            <a:ext cx="6807304" cy="541178"/>
            <a:chOff x="228284" y="5877269"/>
            <a:chExt cx="6740816" cy="54117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84" y="5877272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877271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770" y="5877270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877272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877269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779" y="5877272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595" y="5877272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5888222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5888221"/>
              <a:ext cx="5969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35103" y="5778873"/>
            <a:ext cx="7056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С  Т И  С  Н  Е  Н  </a:t>
            </a:r>
            <a:r>
              <a:rPr lang="uk-UA" sz="4400" b="1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Н</a:t>
            </a:r>
            <a:r>
              <a:rPr lang="uk-UA" sz="4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Я</a:t>
            </a:r>
            <a:endParaRPr lang="uk-UA" sz="4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3802434"/>
          </a:xfrm>
          <a:prstGeom prst="roundRect">
            <a:avLst/>
          </a:prstGeom>
          <a:blipFill dpi="0" rotWithShape="1">
            <a:blip r:embed="rId3">
              <a:alphaModFix amt="37000"/>
            </a:blip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8800" b="1" spc="600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Майстер-клас</a:t>
            </a:r>
            <a:r>
              <a:rPr lang="uk-UA" sz="8800" b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Стиснення інформації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941168"/>
            <a:ext cx="5040560" cy="1656184"/>
          </a:xfrm>
          <a:blipFill dpi="0" rotWithShape="1">
            <a:blip r:embed="rId3">
              <a:alphaModFix amt="55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у 8 класі з розділу «Інформаційні системи»</a:t>
            </a:r>
          </a:p>
          <a:p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навчальною програмою, затвердженою наказом </a:t>
            </a:r>
            <a:r>
              <a:rPr lang="uk-UA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МОНмолодьспорту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від 06.06.2012 р. № 664 (з урахуванням змін, затверджених наказом МОН України від 29.05.2015 № 585).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3" y="288599"/>
            <a:ext cx="2669282" cy="2920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04" y="890718"/>
            <a:ext cx="2822556" cy="3078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53" y="3573016"/>
            <a:ext cx="2605155" cy="2978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Стрелка углом 6"/>
          <p:cNvSpPr/>
          <p:nvPr/>
        </p:nvSpPr>
        <p:spPr>
          <a:xfrm rot="5400000">
            <a:off x="2882305" y="314895"/>
            <a:ext cx="972108" cy="972108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10" y="314931"/>
            <a:ext cx="2535750" cy="25357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13" y="4174017"/>
            <a:ext cx="3569054" cy="2377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Стрелка влево 7"/>
          <p:cNvSpPr/>
          <p:nvPr/>
        </p:nvSpPr>
        <p:spPr>
          <a:xfrm>
            <a:off x="5004048" y="4941168"/>
            <a:ext cx="1092981" cy="64911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72" y="2850681"/>
            <a:ext cx="1323336" cy="13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Східний</a:t>
            </a:r>
            <a:r>
              <a:rPr lang="ru-RU" dirty="0" smtClean="0"/>
              <a:t> дата-центр </a:t>
            </a:r>
            <a:r>
              <a:rPr lang="ru-RU" dirty="0" err="1"/>
              <a:t>Google</a:t>
            </a:r>
            <a:r>
              <a:rPr lang="ru-RU" dirty="0"/>
              <a:t> в </a:t>
            </a:r>
            <a:r>
              <a:rPr lang="ru-RU" dirty="0" err="1" smtClean="0"/>
              <a:t>Дугласі</a:t>
            </a:r>
            <a:r>
              <a:rPr lang="ru-RU" dirty="0" smtClean="0"/>
              <a:t>, </a:t>
            </a:r>
            <a:r>
              <a:rPr lang="ru-RU" dirty="0"/>
              <a:t>штат Айова. </a:t>
            </a:r>
            <a:r>
              <a:rPr lang="ru-RU" dirty="0" smtClean="0"/>
              <a:t>США.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7452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4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Дата-центр </a:t>
            </a:r>
            <a:r>
              <a:rPr lang="en-US" dirty="0" smtClean="0"/>
              <a:t>Facebook</a:t>
            </a:r>
            <a:r>
              <a:rPr lang="uk-UA" dirty="0" smtClean="0"/>
              <a:t>, штат</a:t>
            </a:r>
            <a:r>
              <a:rPr lang="en-US" dirty="0" smtClean="0"/>
              <a:t> </a:t>
            </a:r>
            <a:r>
              <a:rPr lang="uk-UA" dirty="0" smtClean="0"/>
              <a:t>Техас.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1808"/>
            <a:ext cx="8318186" cy="4678980"/>
          </a:xfrm>
        </p:spPr>
      </p:pic>
    </p:spTree>
    <p:extLst>
      <p:ext uri="{BB962C8B-B14F-4D97-AF65-F5344CB8AC3E}">
        <p14:creationId xmlns:p14="http://schemas.microsoft.com/office/powerpoint/2010/main" val="129646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405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Дата-центр </a:t>
            </a:r>
            <a:r>
              <a:rPr lang="en-US" dirty="0"/>
              <a:t>Microsoft</a:t>
            </a:r>
            <a:r>
              <a:rPr lang="uk-UA" dirty="0" smtClean="0"/>
              <a:t>. Дублін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901014" cy="5235739"/>
          </a:xfrm>
        </p:spPr>
      </p:pic>
    </p:spTree>
    <p:extLst>
      <p:ext uri="{BB962C8B-B14F-4D97-AF65-F5344CB8AC3E}">
        <p14:creationId xmlns:p14="http://schemas.microsoft.com/office/powerpoint/2010/main" val="358772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Дата-центр </a:t>
            </a:r>
            <a:r>
              <a:rPr lang="en-US" dirty="0" smtClean="0"/>
              <a:t>Facebook</a:t>
            </a:r>
            <a:r>
              <a:rPr lang="uk-UA" dirty="0" smtClean="0"/>
              <a:t>. Швеція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8280920" cy="49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927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313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Гра «Словоманія»</vt:lpstr>
      <vt:lpstr>Презентация PowerPoint</vt:lpstr>
      <vt:lpstr>Презентация PowerPoint</vt:lpstr>
      <vt:lpstr>Майстер-клас  на тему: «Стиснення інформації»</vt:lpstr>
      <vt:lpstr>Презентация PowerPoint</vt:lpstr>
      <vt:lpstr>Східний дата-центр Google в Дугласі, штат Айова. США.</vt:lpstr>
      <vt:lpstr>Дата-центр Facebook, штат Техас.</vt:lpstr>
      <vt:lpstr>Дата-центр Microsoft. Дублін</vt:lpstr>
      <vt:lpstr>Дата-центр Facebook. Швеція</vt:lpstr>
      <vt:lpstr>Питання:</vt:lpstr>
      <vt:lpstr>Програми (архіватори)</vt:lpstr>
      <vt:lpstr>Вправа  «Пісьмо Діду Морозу»</vt:lpstr>
      <vt:lpstr>Проблеми, на які слід звернути увагу підчас стиснення інформації:</vt:lpstr>
      <vt:lpstr>Клод Шеннон</vt:lpstr>
      <vt:lpstr>МАДАГАСКАР</vt:lpstr>
      <vt:lpstr>А4 М1 Д1 Г1 С1 К1 Р1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2016-12-11T08:07:33Z</dcterms:created>
  <dcterms:modified xsi:type="dcterms:W3CDTF">2016-12-13T21:24:30Z</dcterms:modified>
</cp:coreProperties>
</file>